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40" r:id="rId1"/>
  </p:sldMasterIdLst>
  <p:sldIdLst>
    <p:sldId id="256" r:id="rId2"/>
    <p:sldId id="331" r:id="rId3"/>
    <p:sldId id="341" r:id="rId4"/>
    <p:sldId id="343" r:id="rId5"/>
    <p:sldId id="342" r:id="rId6"/>
    <p:sldId id="332" r:id="rId7"/>
    <p:sldId id="335" r:id="rId8"/>
    <p:sldId id="264" r:id="rId9"/>
    <p:sldId id="259" r:id="rId10"/>
    <p:sldId id="345" r:id="rId11"/>
    <p:sldId id="268" r:id="rId12"/>
    <p:sldId id="347" r:id="rId13"/>
    <p:sldId id="275" r:id="rId14"/>
    <p:sldId id="288" r:id="rId15"/>
    <p:sldId id="340" r:id="rId16"/>
    <p:sldId id="270" r:id="rId17"/>
  </p:sldIdLst>
  <p:sldSz cx="12192000" cy="685800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756" autoAdjust="0"/>
    <p:restoredTop sz="94660"/>
  </p:normalViewPr>
  <p:slideViewPr>
    <p:cSldViewPr snapToGrid="0">
      <p:cViewPr varScale="1">
        <p:scale>
          <a:sx n="74" d="100"/>
          <a:sy n="74" d="100"/>
        </p:scale>
        <p:origin x="-426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84890-85D2-4D7B-8EF5-15A9C1DB8F42}" type="datetimeFigureOut">
              <a:rPr lang="en-US" dirty="0"/>
              <a:t>7/27/2016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  <p:transition spd="slow"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57CC2-0FC8-4686-B024-99790E0F5162}" type="datetimeFigureOut">
              <a:rPr lang="en-US" dirty="0"/>
              <a:t>7/27/2016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  <p:transition spd="slow"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64DA5-CD3D-4590-A511-FCD3BC7A793E}" type="datetimeFigureOut">
              <a:rPr lang="en-US" dirty="0"/>
              <a:t>7/27/2016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  <p:transition spd="slow"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5661D-6934-4B32-B92C-470368BF1EC6}" type="datetimeFigureOut">
              <a:rPr lang="en-US" dirty="0"/>
              <a:t>7/27/2016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  <p:transition spd="slow"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C6F822A4-8DA6-4447-9B1F-C5DB58435268}" type="datetimeFigureOut">
              <a:rPr lang="en-US" dirty="0"/>
              <a:t>7/27/2016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  <p:transition spd="slow"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8D31E-DCDA-41A7-9C67-C4B11B94D21D}" type="datetimeFigureOut">
              <a:rPr lang="en-US" dirty="0"/>
              <a:t>7/27/2016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  <p:transition spd="slow"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762C0-B258-48F1-ADE6-176B4174CCDD}" type="datetimeFigureOut">
              <a:rPr lang="en-US" dirty="0"/>
              <a:t>7/27/2016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  <p:transition spd="slow"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919A6-33EB-49BD-A62F-1FA56B9F9712}" type="datetimeFigureOut">
              <a:rPr lang="en-US" dirty="0"/>
              <a:t>7/27/2016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  <p:transition spd="slow"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E7D1B-D673-4CF6-8672-009D42ABD2A0}" type="datetimeFigureOut">
              <a:rPr lang="en-US" dirty="0"/>
              <a:t>7/27/2016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  <p:transition spd="slow"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6AA21-1863-4931-97CB-99D0A168701B}" type="datetimeFigureOut">
              <a:rPr lang="en-US" dirty="0"/>
              <a:t>7/27/2016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  <p:transition spd="slow"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2C379-9A7C-4C87-A116-CBE9F58B04C5}" type="datetimeFigureOut">
              <a:rPr lang="en-US" dirty="0"/>
              <a:t>7/27/2016</a:t>
            </a:fld>
            <a:endParaRPr lang="en-US" dirty="0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  <p:transition spd="slow"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8664C608-40B1-4030-A28D-5B74BC98ADCE}" type="datetimeFigureOut">
              <a:rPr lang="en-US" dirty="0"/>
              <a:t>7/27/2016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ransition spd="slow">
    <p:wipe dir="d"/>
  </p:transition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re.gov.py/pasaporteselectronicos" TargetMode="External"/><Relationship Id="rId2" Type="http://schemas.openxmlformats.org/officeDocument/2006/relationships/hyperlink" Target="mailto:rbenitez@mre.gov.py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cao.int/Meetings/mrtd-symposium-2015/Pages/Presentations.aspx" TargetMode="External"/><Relationship Id="rId2" Type="http://schemas.openxmlformats.org/officeDocument/2006/relationships/hyperlink" Target="http://www.icao.int/Meetings/icaotrip-Iran-2016/Pages/Presentations.aspx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g"/><Relationship Id="rId5" Type="http://schemas.openxmlformats.org/officeDocument/2006/relationships/image" Target="../media/image3.png"/><Relationship Id="rId4" Type="http://schemas.openxmlformats.org/officeDocument/2006/relationships/image" Target="../media/image1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907136" y="1054816"/>
            <a:ext cx="10884290" cy="2903496"/>
          </a:xfrm>
        </p:spPr>
        <p:txBody>
          <a:bodyPr/>
          <a:lstStyle/>
          <a:p>
            <a:r>
              <a:rPr lang="es-PY" sz="4800" b="1" dirty="0" err="1" smtClean="0">
                <a:latin typeface="Arial Black" panose="020B0A04020102020204" pitchFamily="34" charset="0"/>
              </a:rPr>
              <a:t>Participacion</a:t>
            </a:r>
            <a:r>
              <a:rPr lang="es-PY" sz="4800" b="1" dirty="0" smtClean="0">
                <a:latin typeface="Arial Black" panose="020B0A04020102020204" pitchFamily="34" charset="0"/>
              </a:rPr>
              <a:t> en seminarios de la </a:t>
            </a:r>
            <a:r>
              <a:rPr lang="es-PY" sz="4800" b="1" dirty="0" err="1" smtClean="0">
                <a:latin typeface="Arial Black" panose="020B0A04020102020204" pitchFamily="34" charset="0"/>
              </a:rPr>
              <a:t>oaci</a:t>
            </a:r>
            <a:r>
              <a:rPr lang="es-PY" sz="4800" b="1" dirty="0" smtClean="0">
                <a:latin typeface="Arial Black" panose="020B0A04020102020204" pitchFamily="34" charset="0"/>
              </a:rPr>
              <a:t> E IMPLEMENTACIÓN DE pasaportes electrónicos Expedidos en la cancillería nacional</a:t>
            </a:r>
            <a:endParaRPr lang="es-PY" sz="4800" b="1" dirty="0">
              <a:latin typeface="Arial Black" panose="020B0A04020102020204" pitchFamily="34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908567" y="4858237"/>
            <a:ext cx="9251898" cy="1069848"/>
          </a:xfrm>
        </p:spPr>
        <p:txBody>
          <a:bodyPr>
            <a:normAutofit/>
          </a:bodyPr>
          <a:lstStyle/>
          <a:p>
            <a:r>
              <a:rPr lang="es-PY" sz="2300" b="1" dirty="0" smtClean="0">
                <a:latin typeface="Arial Black" panose="020B0A04020102020204" pitchFamily="34" charset="0"/>
              </a:rPr>
              <a:t>MINISTERIO DE RELACIONES EXTERIORES</a:t>
            </a:r>
          </a:p>
          <a:p>
            <a:r>
              <a:rPr lang="es-PY" sz="1900" b="1" dirty="0" smtClean="0">
                <a:latin typeface="Arial Black" panose="020B0A04020102020204" pitchFamily="34" charset="0"/>
              </a:rPr>
              <a:t>DIRECCION DE PASAPORTES Y SERVICIOS CONSULARES</a:t>
            </a:r>
            <a:endParaRPr lang="es-PY" sz="1900" b="1" dirty="0">
              <a:latin typeface="Arial Black" panose="020B0A04020102020204" pitchFamily="34" charset="0"/>
            </a:endParaRPr>
          </a:p>
        </p:txBody>
      </p:sp>
      <p:sp>
        <p:nvSpPr>
          <p:cNvPr id="4" name="Subtítulo 2"/>
          <p:cNvSpPr txBox="1">
            <a:spLocks/>
          </p:cNvSpPr>
          <p:nvPr/>
        </p:nvSpPr>
        <p:spPr>
          <a:xfrm>
            <a:off x="7994714" y="5928085"/>
            <a:ext cx="3192171" cy="488290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PY" sz="2300" b="1" dirty="0" smtClean="0"/>
              <a:t>Asunción, Julio de 2016</a:t>
            </a:r>
            <a:endParaRPr lang="es-PY" sz="2300" b="1" dirty="0"/>
          </a:p>
        </p:txBody>
      </p:sp>
    </p:spTree>
    <p:extLst>
      <p:ext uri="{BB962C8B-B14F-4D97-AF65-F5344CB8AC3E}">
        <p14:creationId xmlns:p14="http://schemas.microsoft.com/office/powerpoint/2010/main" val="3630766089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966817" y="136903"/>
            <a:ext cx="8744366" cy="1408562"/>
          </a:xfrm>
        </p:spPr>
        <p:txBody>
          <a:bodyPr>
            <a:normAutofit fontScale="90000"/>
          </a:bodyPr>
          <a:lstStyle/>
          <a:p>
            <a:r>
              <a:rPr lang="es-PY" dirty="0" smtClean="0">
                <a:latin typeface="Arial Black" panose="020B0A04020102020204" pitchFamily="34" charset="0"/>
              </a:rPr>
              <a:t>PASAPORTE ELECTRONICO M.R.E</a:t>
            </a:r>
            <a:endParaRPr lang="es-PY" dirty="0">
              <a:latin typeface="Arial Black" panose="020B0A04020102020204" pitchFamily="34" charset="0"/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985526" y="1828083"/>
            <a:ext cx="10483403" cy="47551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itchFamily="2" charset="2"/>
              <a:buChar char="ü"/>
            </a:pPr>
            <a:r>
              <a:rPr lang="es-PY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La Cancillería Nacional, luego de una ardua tarea de 2 años, ha iniciado la implementación de los nuevos Pasaportes Electrónicos desde el mes de enero de 2016, que abarca </a:t>
            </a:r>
            <a:r>
              <a:rPr lang="es-PY" sz="1900" dirty="0">
                <a:latin typeface="Arial" panose="020B0604020202020204" pitchFamily="34" charset="0"/>
                <a:cs typeface="Arial" panose="020B0604020202020204" pitchFamily="34" charset="0"/>
              </a:rPr>
              <a:t>los tres tipos principales emitidos </a:t>
            </a:r>
            <a:r>
              <a:rPr lang="es-PY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a saber: </a:t>
            </a:r>
            <a:r>
              <a:rPr lang="es-PY" sz="1900" dirty="0">
                <a:latin typeface="Arial" panose="020B0604020202020204" pitchFamily="34" charset="0"/>
                <a:cs typeface="Arial" panose="020B0604020202020204" pitchFamily="34" charset="0"/>
              </a:rPr>
              <a:t>Diplomático, Oficial y </a:t>
            </a:r>
            <a:r>
              <a:rPr lang="es-PY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Consular, cumpliendo a cabalidad las normas internacionales reglamentadas en el Documento 9303 (7th </a:t>
            </a:r>
            <a:r>
              <a:rPr lang="es-PY" sz="19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Edition</a:t>
            </a:r>
            <a:r>
              <a:rPr lang="es-PY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) de la OACI.</a:t>
            </a:r>
          </a:p>
          <a:p>
            <a:pPr marL="285750" indent="-285750" algn="just">
              <a:buFont typeface="Wingdings" pitchFamily="2" charset="2"/>
              <a:buChar char="ü"/>
            </a:pPr>
            <a:endParaRPr lang="es-PY" sz="1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Wingdings" pitchFamily="2" charset="2"/>
              <a:buChar char="ü"/>
            </a:pPr>
            <a:r>
              <a:rPr lang="es-PY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Inicialmente solo se expedirán Pasaportes Electrónicos </a:t>
            </a:r>
            <a:r>
              <a:rPr lang="es-PY" sz="1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Diplomáticos y Oficiales </a:t>
            </a:r>
            <a:r>
              <a:rPr lang="es-PY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debido a que existen aún en stock Pasaportes </a:t>
            </a:r>
            <a:r>
              <a:rPr lang="es-PY" sz="1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Consulares </a:t>
            </a:r>
            <a:r>
              <a:rPr lang="es-PY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no electrónicos.</a:t>
            </a:r>
            <a:endParaRPr lang="es-PY" sz="1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Wingdings" pitchFamily="2" charset="2"/>
              <a:buChar char="ü"/>
            </a:pPr>
            <a:endParaRPr lang="es-PY" sz="1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Wingdings" pitchFamily="2" charset="2"/>
              <a:buChar char="ü"/>
            </a:pPr>
            <a:r>
              <a:rPr lang="es-PY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Se ha acondicionado un Centro de Impresión en la Dirección de Pasaportes y Servicios Consulares de la Cancillería Nacional, con dos impresoras de Pasaportes con grabadora de chip, con una capacidad de impresión aproximada de 80 pasaportes por hora.  </a:t>
            </a:r>
            <a:endParaRPr lang="es-PY" sz="1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Wingdings" pitchFamily="2" charset="2"/>
              <a:buChar char="ü"/>
            </a:pPr>
            <a:endParaRPr lang="es-PY" sz="1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Wingdings" pitchFamily="2" charset="2"/>
              <a:buChar char="ü"/>
            </a:pPr>
            <a:r>
              <a:rPr lang="es-PY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Se han adquirido Servidores especiales y se ha configurado una Infraestructura de Clave Pública (PKI) con altos niveles de seguridad, ubicados físicamente en la sala de Servidores Centrales del MRE.</a:t>
            </a:r>
          </a:p>
          <a:p>
            <a:pPr marL="285750" indent="-285750" algn="just">
              <a:buFont typeface="Wingdings" pitchFamily="2" charset="2"/>
              <a:buChar char="ü"/>
            </a:pPr>
            <a:endParaRPr lang="es-PY" dirty="0"/>
          </a:p>
        </p:txBody>
      </p:sp>
      <p:pic>
        <p:nvPicPr>
          <p:cNvPr id="6" name="Picture 2" descr="https://upload.wikimedia.org/wikipedia/commons/thumb/f/fb/EPassport_logo.svg/250px-EPassport_logo.sv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8210" y="251876"/>
            <a:ext cx="1982319" cy="1094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7030572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250279" y="133986"/>
            <a:ext cx="8023538" cy="1575987"/>
          </a:xfrm>
        </p:spPr>
        <p:txBody>
          <a:bodyPr>
            <a:normAutofit fontScale="90000"/>
          </a:bodyPr>
          <a:lstStyle/>
          <a:p>
            <a:r>
              <a:rPr lang="es-PY" dirty="0" smtClean="0">
                <a:latin typeface="Arial Black" panose="020B0A04020102020204" pitchFamily="34" charset="0"/>
              </a:rPr>
              <a:t>PASAPORTE ELECTRONICO M.R.E.</a:t>
            </a:r>
            <a:endParaRPr lang="es-PY" dirty="0">
              <a:latin typeface="Arial Black" panose="020B0A04020102020204" pitchFamily="34" charset="0"/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1159099" y="1617524"/>
            <a:ext cx="10212945" cy="64786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itchFamily="2" charset="2"/>
              <a:buChar char="ü"/>
            </a:pPr>
            <a:r>
              <a:rPr lang="es-PY" sz="2300" dirty="0" smtClean="0">
                <a:latin typeface="Arial" panose="020B0604020202020204" pitchFamily="34" charset="0"/>
                <a:cs typeface="Arial" panose="020B0604020202020204" pitchFamily="34" charset="0"/>
              </a:rPr>
              <a:t>Este </a:t>
            </a:r>
            <a:r>
              <a:rPr lang="es-PY" sz="2300" dirty="0">
                <a:latin typeface="Arial" panose="020B0604020202020204" pitchFamily="34" charset="0"/>
                <a:cs typeface="Arial" panose="020B0604020202020204" pitchFamily="34" charset="0"/>
              </a:rPr>
              <a:t>nuevo documento de viaje tiene insertado un chip electrónico </a:t>
            </a:r>
            <a:r>
              <a:rPr lang="es-PY" sz="2300" dirty="0" smtClean="0">
                <a:latin typeface="Arial" panose="020B0604020202020204" pitchFamily="34" charset="0"/>
                <a:cs typeface="Arial" panose="020B0604020202020204" pitchFamily="34" charset="0"/>
              </a:rPr>
              <a:t>con una antena, en el dorso de la tapa de la libreta del Pasaporte, que contiene </a:t>
            </a:r>
            <a:r>
              <a:rPr lang="es-PY" sz="2300" dirty="0">
                <a:latin typeface="Arial" panose="020B0604020202020204" pitchFamily="34" charset="0"/>
                <a:cs typeface="Arial" panose="020B0604020202020204" pitchFamily="34" charset="0"/>
              </a:rPr>
              <a:t>grabado todos los datos del portador y la foto digitalizada del mismo</a:t>
            </a:r>
            <a:r>
              <a:rPr lang="es-PY" sz="23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285750" indent="-285750">
              <a:buFont typeface="Wingdings" pitchFamily="2" charset="2"/>
              <a:buChar char="ü"/>
            </a:pPr>
            <a:endParaRPr lang="es-PY" sz="2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Wingdings" pitchFamily="2" charset="2"/>
              <a:buChar char="ü"/>
            </a:pPr>
            <a:r>
              <a:rPr lang="es-PY" sz="2300" dirty="0" smtClean="0">
                <a:latin typeface="Arial" panose="020B0604020202020204" pitchFamily="34" charset="0"/>
                <a:cs typeface="Arial" panose="020B0604020202020204" pitchFamily="34" charset="0"/>
              </a:rPr>
              <a:t>Las características de seguridad con personalización a chorro de tinta no rígida, elevan </a:t>
            </a:r>
            <a:r>
              <a:rPr lang="es-PY" sz="2300" dirty="0">
                <a:latin typeface="Arial" panose="020B0604020202020204" pitchFamily="34" charset="0"/>
                <a:cs typeface="Arial" panose="020B0604020202020204" pitchFamily="34" charset="0"/>
              </a:rPr>
              <a:t>el nivel de seguridad contra manipulaciones, falsificaciones y facilitándose, al portador, su paso por los aeropuertos internacionales del </a:t>
            </a:r>
            <a:r>
              <a:rPr lang="es-PY" sz="2300" dirty="0" smtClean="0">
                <a:latin typeface="Arial" panose="020B0604020202020204" pitchFamily="34" charset="0"/>
                <a:cs typeface="Arial" panose="020B0604020202020204" pitchFamily="34" charset="0"/>
              </a:rPr>
              <a:t>mundo.</a:t>
            </a:r>
          </a:p>
          <a:p>
            <a:pPr marL="285750" indent="-285750" algn="just">
              <a:buFont typeface="Wingdings" pitchFamily="2" charset="2"/>
              <a:buChar char="ü"/>
            </a:pPr>
            <a:endParaRPr lang="es-PY" sz="2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Wingdings" pitchFamily="2" charset="2"/>
              <a:buChar char="ü"/>
            </a:pPr>
            <a:r>
              <a:rPr lang="es-PY" sz="2300" dirty="0" smtClean="0">
                <a:latin typeface="Arial" pitchFamily="34" charset="0"/>
                <a:cs typeface="Arial" pitchFamily="34" charset="0"/>
              </a:rPr>
              <a:t>Los </a:t>
            </a:r>
            <a:r>
              <a:rPr lang="es-PY" sz="2300" dirty="0">
                <a:latin typeface="Arial" pitchFamily="34" charset="0"/>
                <a:cs typeface="Arial" pitchFamily="34" charset="0"/>
              </a:rPr>
              <a:t>costos de </a:t>
            </a:r>
            <a:r>
              <a:rPr lang="es-PY" sz="2300" dirty="0" smtClean="0">
                <a:latin typeface="Arial" pitchFamily="34" charset="0"/>
                <a:cs typeface="Arial" pitchFamily="34" charset="0"/>
              </a:rPr>
              <a:t>los nuevos pasaportes electrónicos, </a:t>
            </a:r>
            <a:r>
              <a:rPr lang="es-PY" sz="2300" dirty="0">
                <a:latin typeface="Arial" pitchFamily="34" charset="0"/>
                <a:cs typeface="Arial" pitchFamily="34" charset="0"/>
              </a:rPr>
              <a:t>no </a:t>
            </a:r>
            <a:r>
              <a:rPr lang="es-PY" sz="2300" dirty="0" smtClean="0">
                <a:latin typeface="Arial" pitchFamily="34" charset="0"/>
                <a:cs typeface="Arial" pitchFamily="34" charset="0"/>
              </a:rPr>
              <a:t>han </a:t>
            </a:r>
            <a:r>
              <a:rPr lang="es-PY" sz="2300" dirty="0">
                <a:latin typeface="Arial" pitchFamily="34" charset="0"/>
                <a:cs typeface="Arial" pitchFamily="34" charset="0"/>
              </a:rPr>
              <a:t>tenido ni </a:t>
            </a:r>
            <a:r>
              <a:rPr lang="es-PY" sz="2300" dirty="0" smtClean="0">
                <a:latin typeface="Arial" pitchFamily="34" charset="0"/>
                <a:cs typeface="Arial" pitchFamily="34" charset="0"/>
              </a:rPr>
              <a:t>tendrán </a:t>
            </a:r>
            <a:r>
              <a:rPr lang="es-PY" sz="2300" dirty="0">
                <a:latin typeface="Arial" pitchFamily="34" charset="0"/>
                <a:cs typeface="Arial" pitchFamily="34" charset="0"/>
              </a:rPr>
              <a:t>ninguna variación ni incremento</a:t>
            </a:r>
            <a:r>
              <a:rPr lang="es-PY" sz="23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marL="285750" indent="-285750" algn="just">
              <a:buFont typeface="Wingdings" pitchFamily="2" charset="2"/>
              <a:buChar char="ü"/>
            </a:pPr>
            <a:endParaRPr lang="es-PY" sz="2300" dirty="0" smtClean="0">
              <a:latin typeface="Arial" pitchFamily="34" charset="0"/>
              <a:cs typeface="Arial" pitchFamily="34" charset="0"/>
            </a:endParaRPr>
          </a:p>
          <a:p>
            <a:pPr marL="285750" indent="-285750" algn="just">
              <a:buFont typeface="Wingdings" pitchFamily="2" charset="2"/>
              <a:buChar char="ü"/>
            </a:pPr>
            <a:r>
              <a:rPr lang="es-PY" sz="2300" dirty="0">
                <a:latin typeface="Arial" pitchFamily="34" charset="0"/>
                <a:cs typeface="Arial" pitchFamily="34" charset="0"/>
              </a:rPr>
              <a:t>La libreta del pasaporte electrónico es confeccionada en una empresa paraguaya. </a:t>
            </a:r>
            <a:endParaRPr lang="es-PY" sz="2300" dirty="0" smtClean="0">
              <a:latin typeface="Arial" pitchFamily="34" charset="0"/>
              <a:cs typeface="Arial" pitchFamily="34" charset="0"/>
            </a:endParaRPr>
          </a:p>
          <a:p>
            <a:pPr marL="285750" indent="-285750" algn="just">
              <a:buFont typeface="Wingdings" pitchFamily="2" charset="2"/>
              <a:buChar char="ü"/>
            </a:pPr>
            <a:endParaRPr lang="es-PY" sz="2200" dirty="0" smtClean="0">
              <a:latin typeface="Arial" pitchFamily="34" charset="0"/>
              <a:cs typeface="Arial" pitchFamily="34" charset="0"/>
            </a:endParaRPr>
          </a:p>
          <a:p>
            <a:pPr marL="285750" indent="-285750" algn="just">
              <a:buFont typeface="Wingdings" pitchFamily="2" charset="2"/>
              <a:buChar char="ü"/>
            </a:pPr>
            <a:endParaRPr lang="es-PY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Wingdings" pitchFamily="2" charset="2"/>
              <a:buChar char="ü"/>
            </a:pPr>
            <a:endParaRPr lang="es-PY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itchFamily="2" charset="2"/>
              <a:buChar char="ü"/>
            </a:pPr>
            <a:endParaRPr lang="es-PY" sz="2300" dirty="0" smtClean="0"/>
          </a:p>
        </p:txBody>
      </p:sp>
      <p:pic>
        <p:nvPicPr>
          <p:cNvPr id="12290" name="Picture 2" descr="https://upload.wikimedia.org/wikipedia/commons/thumb/f/fb/EPassport_logo.svg/250px-EPassport_logo.sv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3817" y="264755"/>
            <a:ext cx="2381250" cy="1314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1029975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250279" y="133986"/>
            <a:ext cx="8023538" cy="1575987"/>
          </a:xfrm>
        </p:spPr>
        <p:txBody>
          <a:bodyPr>
            <a:normAutofit fontScale="90000"/>
          </a:bodyPr>
          <a:lstStyle/>
          <a:p>
            <a:r>
              <a:rPr lang="es-PY" dirty="0" smtClean="0">
                <a:latin typeface="Arial Black" panose="020B0A04020102020204" pitchFamily="34" charset="0"/>
              </a:rPr>
              <a:t>PASAPORTE ELECTRONICO M.R.E.</a:t>
            </a:r>
            <a:endParaRPr lang="es-PY" dirty="0">
              <a:latin typeface="Arial Black" panose="020B0A04020102020204" pitchFamily="34" charset="0"/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1159098" y="1480752"/>
            <a:ext cx="10212945" cy="59862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itchFamily="2" charset="2"/>
              <a:buChar char="ü"/>
            </a:pPr>
            <a:r>
              <a:rPr lang="es-PY" sz="2400" dirty="0" smtClean="0">
                <a:latin typeface="Arial" pitchFamily="34" charset="0"/>
                <a:cs typeface="Arial" pitchFamily="34" charset="0"/>
              </a:rPr>
              <a:t>Los </a:t>
            </a:r>
            <a:r>
              <a:rPr lang="es-PY" sz="2400" dirty="0">
                <a:latin typeface="Arial" pitchFamily="34" charset="0"/>
                <a:cs typeface="Arial" pitchFamily="34" charset="0"/>
              </a:rPr>
              <a:t>sistemas de impresión de datos y grabación del chip fueron diseñados por la Cancillería Nacional y </a:t>
            </a:r>
            <a:r>
              <a:rPr lang="es-PY" sz="2400" dirty="0" smtClean="0">
                <a:latin typeface="Arial" pitchFamily="34" charset="0"/>
                <a:cs typeface="Arial" pitchFamily="34" charset="0"/>
              </a:rPr>
              <a:t>se dispone de un </a:t>
            </a:r>
            <a:r>
              <a:rPr lang="es-PY" sz="2400" dirty="0">
                <a:latin typeface="Arial" pitchFamily="34" charset="0"/>
                <a:cs typeface="Arial" pitchFamily="34" charset="0"/>
              </a:rPr>
              <a:t>Centro de Impresión </a:t>
            </a:r>
            <a:r>
              <a:rPr lang="es-PY" sz="2400" dirty="0" smtClean="0">
                <a:latin typeface="Arial" pitchFamily="34" charset="0"/>
                <a:cs typeface="Arial" pitchFamily="34" charset="0"/>
              </a:rPr>
              <a:t>totalmente acondicionado que cumple con los estándares recomendados por la OACI.</a:t>
            </a:r>
          </a:p>
          <a:p>
            <a:pPr marL="285750" indent="-285750" algn="just">
              <a:buFont typeface="Wingdings" pitchFamily="2" charset="2"/>
              <a:buChar char="ü"/>
            </a:pPr>
            <a:endParaRPr lang="es-PY" sz="2400" dirty="0" smtClean="0">
              <a:latin typeface="Arial" pitchFamily="34" charset="0"/>
              <a:cs typeface="Arial" pitchFamily="34" charset="0"/>
            </a:endParaRPr>
          </a:p>
          <a:p>
            <a:pPr marL="285750" indent="-285750" algn="just">
              <a:buFont typeface="Wingdings" pitchFamily="2" charset="2"/>
              <a:buChar char="ü"/>
            </a:pPr>
            <a:r>
              <a:rPr lang="es-PY" sz="2400" dirty="0">
                <a:latin typeface="Arial" pitchFamily="34" charset="0"/>
                <a:cs typeface="Arial" pitchFamily="34" charset="0"/>
              </a:rPr>
              <a:t>El Ministerio de Relaciones Exteriores tiene la certificación de firma a nivel país de los primeros Pasaportes del tipo Electrónico (e-Passport) del Paraguay y dicha </a:t>
            </a:r>
            <a:r>
              <a:rPr lang="es-PY" sz="2400" dirty="0" smtClean="0">
                <a:latin typeface="Arial" pitchFamily="34" charset="0"/>
                <a:cs typeface="Arial" pitchFamily="34" charset="0"/>
              </a:rPr>
              <a:t>certificación es entregada en forma Bilateral a los Gobiernos de todo el mundo a través de las Representaciones Nacionales en el Exterior.</a:t>
            </a:r>
            <a:endParaRPr lang="es-PY" sz="23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Wingdings" pitchFamily="2" charset="2"/>
              <a:buChar char="ü"/>
            </a:pPr>
            <a:endParaRPr lang="es-PY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Wingdings" pitchFamily="2" charset="2"/>
              <a:buChar char="ü"/>
            </a:pPr>
            <a:r>
              <a:rPr lang="es-PY" sz="2400" dirty="0">
                <a:latin typeface="Arial" pitchFamily="34" charset="0"/>
                <a:cs typeface="Arial" pitchFamily="34" charset="0"/>
              </a:rPr>
              <a:t>Estas acciones impulsadas por el Ministerio implican una importante disminución de costos, un alto nivel de seguridad y la total confianza en la industria nacional.</a:t>
            </a:r>
          </a:p>
          <a:p>
            <a:pPr marL="285750" indent="-285750" algn="just">
              <a:buFont typeface="Wingdings" pitchFamily="2" charset="2"/>
              <a:buChar char="ü"/>
            </a:pPr>
            <a:endParaRPr lang="es-PY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itchFamily="2" charset="2"/>
              <a:buChar char="ü"/>
            </a:pPr>
            <a:endParaRPr lang="es-PY" sz="2300" dirty="0" smtClean="0"/>
          </a:p>
        </p:txBody>
      </p:sp>
      <p:pic>
        <p:nvPicPr>
          <p:cNvPr id="12290" name="Picture 2" descr="https://upload.wikimedia.org/wikipedia/commons/thumb/f/fb/EPassport_logo.svg/250px-EPassport_logo.sv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3817" y="264755"/>
            <a:ext cx="2381250" cy="1314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3880315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9008" y="239131"/>
            <a:ext cx="5362489" cy="64836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450" y="1078470"/>
            <a:ext cx="4701527" cy="59040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ítulo 1"/>
          <p:cNvSpPr>
            <a:spLocks noGrp="1"/>
          </p:cNvSpPr>
          <p:nvPr>
            <p:ph type="title"/>
          </p:nvPr>
        </p:nvSpPr>
        <p:spPr>
          <a:xfrm>
            <a:off x="128157" y="0"/>
            <a:ext cx="7245099" cy="1432723"/>
          </a:xfrm>
        </p:spPr>
        <p:txBody>
          <a:bodyPr>
            <a:normAutofit fontScale="90000"/>
          </a:bodyPr>
          <a:lstStyle/>
          <a:p>
            <a:r>
              <a:rPr lang="es-PY" sz="3600" dirty="0" smtClean="0">
                <a:latin typeface="Arial Black" panose="020B0A04020102020204" pitchFamily="34" charset="0"/>
              </a:rPr>
              <a:t>PASAPORTE ELECTRONICO: características de seguridad</a:t>
            </a:r>
            <a:endParaRPr lang="es-PY" sz="36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5780364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827" y="1129451"/>
            <a:ext cx="4337028" cy="55125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84614" y="-90152"/>
            <a:ext cx="7397499" cy="1498714"/>
          </a:xfrm>
        </p:spPr>
        <p:txBody>
          <a:bodyPr>
            <a:normAutofit fontScale="90000"/>
          </a:bodyPr>
          <a:lstStyle/>
          <a:p>
            <a:r>
              <a:rPr lang="es-PY" sz="3600" dirty="0" smtClean="0">
                <a:latin typeface="Arial Black" panose="020B0A04020102020204" pitchFamily="34" charset="0"/>
              </a:rPr>
              <a:t>PASAPORTE ELECTRONICO: características de seguridad</a:t>
            </a:r>
            <a:endParaRPr lang="es-PY" sz="3600" dirty="0">
              <a:latin typeface="Arial Black" panose="020B0A04020102020204" pitchFamily="34" charset="0"/>
            </a:endParaRPr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1486" y="128787"/>
            <a:ext cx="5205713" cy="66654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41646654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9476" y="991671"/>
            <a:ext cx="8913043" cy="32684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4 Rectángulo"/>
          <p:cNvSpPr/>
          <p:nvPr/>
        </p:nvSpPr>
        <p:spPr>
          <a:xfrm>
            <a:off x="808146" y="4548062"/>
            <a:ext cx="1057570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PY" sz="2400" dirty="0">
                <a:latin typeface="Arial" pitchFamily="34" charset="0"/>
                <a:cs typeface="Arial" pitchFamily="34" charset="0"/>
              </a:rPr>
              <a:t>Actualmente, la Cancillería Nacional se halla abocada a incorporar otras </a:t>
            </a:r>
            <a:r>
              <a:rPr lang="es-PY" sz="2400" dirty="0" smtClean="0">
                <a:latin typeface="Arial" pitchFamily="34" charset="0"/>
                <a:cs typeface="Arial" pitchFamily="34" charset="0"/>
              </a:rPr>
              <a:t>innovaciones</a:t>
            </a:r>
            <a:r>
              <a:rPr lang="es-PY" sz="2400" dirty="0">
                <a:latin typeface="Arial" pitchFamily="34" charset="0"/>
                <a:cs typeface="Arial" pitchFamily="34" charset="0"/>
              </a:rPr>
              <a:t> </a:t>
            </a:r>
            <a:r>
              <a:rPr lang="es-PY" sz="2400" dirty="0" smtClean="0">
                <a:latin typeface="Arial" pitchFamily="34" charset="0"/>
                <a:cs typeface="Arial" pitchFamily="34" charset="0"/>
              </a:rPr>
              <a:t>en </a:t>
            </a:r>
            <a:r>
              <a:rPr lang="es-PY" sz="2400" dirty="0">
                <a:latin typeface="Arial" pitchFamily="34" charset="0"/>
                <a:cs typeface="Arial" pitchFamily="34" charset="0"/>
              </a:rPr>
              <a:t>el chip de los referidos documentos, como ser las </a:t>
            </a:r>
            <a:r>
              <a:rPr lang="es-PY" sz="2400" b="1" dirty="0">
                <a:latin typeface="Arial" pitchFamily="34" charset="0"/>
                <a:cs typeface="Arial" pitchFamily="34" charset="0"/>
              </a:rPr>
              <a:t>huellas digitales </a:t>
            </a:r>
            <a:r>
              <a:rPr lang="es-PY" sz="2400" dirty="0">
                <a:latin typeface="Arial" pitchFamily="34" charset="0"/>
                <a:cs typeface="Arial" pitchFamily="34" charset="0"/>
              </a:rPr>
              <a:t>e </a:t>
            </a:r>
            <a:r>
              <a:rPr lang="es-PY" sz="2400" b="1" dirty="0">
                <a:latin typeface="Arial" pitchFamily="34" charset="0"/>
                <a:cs typeface="Arial" pitchFamily="34" charset="0"/>
              </a:rPr>
              <a:t>iris ocular </a:t>
            </a:r>
            <a:r>
              <a:rPr lang="es-PY" sz="2400" dirty="0">
                <a:latin typeface="Arial" pitchFamily="34" charset="0"/>
                <a:cs typeface="Arial" pitchFamily="34" charset="0"/>
              </a:rPr>
              <a:t>de los portadores, a fin de potenciar aún más el nivel de seguridad, acorde con las nuevas tecnologías </a:t>
            </a:r>
            <a:r>
              <a:rPr lang="es-PY" sz="2400" dirty="0" smtClean="0">
                <a:latin typeface="Arial" pitchFamily="34" charset="0"/>
                <a:cs typeface="Arial" pitchFamily="34" charset="0"/>
              </a:rPr>
              <a:t>disponibles.</a:t>
            </a:r>
            <a:endParaRPr lang="es-PY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5 Rectángulo"/>
          <p:cNvSpPr/>
          <p:nvPr/>
        </p:nvSpPr>
        <p:spPr>
          <a:xfrm>
            <a:off x="1663742" y="241219"/>
            <a:ext cx="841377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PY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PERSPECTIVAS </a:t>
            </a:r>
            <a:r>
              <a:rPr lang="es-PY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DE INNOVACIÓN</a:t>
            </a:r>
            <a:endParaRPr lang="es-PY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29172741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211943" y="-151788"/>
            <a:ext cx="9787943" cy="2898776"/>
          </a:xfrm>
        </p:spPr>
        <p:txBody>
          <a:bodyPr/>
          <a:lstStyle/>
          <a:p>
            <a:pPr algn="ctr"/>
            <a:r>
              <a:rPr lang="es-PY" dirty="0" smtClean="0">
                <a:latin typeface="Arial Black" panose="020B0A04020102020204" pitchFamily="34" charset="0"/>
              </a:rPr>
              <a:t>MUCHAS GRACIAS POR LA ATENCIÓN</a:t>
            </a:r>
            <a:endParaRPr lang="es-PY" dirty="0">
              <a:latin typeface="Arial Black" panose="020B0A04020102020204" pitchFamily="34" charset="0"/>
            </a:endParaRPr>
          </a:p>
        </p:txBody>
      </p:sp>
      <p:sp>
        <p:nvSpPr>
          <p:cNvPr id="4" name="Subtítulo 2"/>
          <p:cNvSpPr txBox="1">
            <a:spLocks/>
          </p:cNvSpPr>
          <p:nvPr/>
        </p:nvSpPr>
        <p:spPr>
          <a:xfrm>
            <a:off x="3023825" y="2710316"/>
            <a:ext cx="7328078" cy="237771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PY" sz="2400" i="1" dirty="0">
                <a:latin typeface="Arial" pitchFamily="34" charset="0"/>
                <a:cs typeface="Arial" pitchFamily="34" charset="0"/>
              </a:rPr>
              <a:t>Ministro </a:t>
            </a:r>
            <a:r>
              <a:rPr lang="es-PY" sz="2400" b="1" i="1" dirty="0" smtClean="0">
                <a:latin typeface="Arial" pitchFamily="34" charset="0"/>
                <a:cs typeface="Arial" pitchFamily="34" charset="0"/>
              </a:rPr>
              <a:t>RUBEN BENITEZ PALMA</a:t>
            </a:r>
            <a:endParaRPr lang="es-PY" sz="2400" dirty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r>
              <a:rPr lang="es-PY" sz="2400" i="1" dirty="0">
                <a:latin typeface="Arial" pitchFamily="34" charset="0"/>
                <a:cs typeface="Arial" pitchFamily="34" charset="0"/>
              </a:rPr>
              <a:t>Director de Pasaportes y Servicios Consulares</a:t>
            </a:r>
            <a:endParaRPr lang="es-PY" sz="2400" dirty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r>
              <a:rPr lang="es-PY" sz="2400" dirty="0">
                <a:latin typeface="Arial" pitchFamily="34" charset="0"/>
                <a:cs typeface="Arial" pitchFamily="34" charset="0"/>
              </a:rPr>
              <a:t> </a:t>
            </a:r>
          </a:p>
          <a:p>
            <a:pPr marL="0" indent="0">
              <a:buNone/>
            </a:pPr>
            <a:r>
              <a:rPr lang="es-PY" sz="2400" dirty="0">
                <a:latin typeface="Arial" pitchFamily="34" charset="0"/>
                <a:cs typeface="Arial" pitchFamily="34" charset="0"/>
              </a:rPr>
              <a:t>Ministerio de Relaciones Exteriores </a:t>
            </a:r>
          </a:p>
          <a:p>
            <a:pPr marL="0" indent="0">
              <a:buNone/>
            </a:pPr>
            <a:r>
              <a:rPr lang="es-PY" sz="2400" dirty="0">
                <a:latin typeface="Arial" pitchFamily="34" charset="0"/>
                <a:cs typeface="Arial" pitchFamily="34" charset="0"/>
              </a:rPr>
              <a:t>14 de Mayo casi Palma. </a:t>
            </a:r>
            <a:r>
              <a:rPr lang="es-PY" sz="2400" dirty="0" smtClean="0">
                <a:latin typeface="Arial" pitchFamily="34" charset="0"/>
                <a:cs typeface="Arial" pitchFamily="34" charset="0"/>
              </a:rPr>
              <a:t>2do. </a:t>
            </a:r>
            <a:r>
              <a:rPr lang="es-PY" sz="2400" dirty="0">
                <a:latin typeface="Arial" pitchFamily="34" charset="0"/>
                <a:cs typeface="Arial" pitchFamily="34" charset="0"/>
              </a:rPr>
              <a:t>Piso</a:t>
            </a:r>
          </a:p>
          <a:p>
            <a:pPr marL="0" indent="0">
              <a:buNone/>
            </a:pPr>
            <a:r>
              <a:rPr lang="es-PY" sz="2400" dirty="0">
                <a:latin typeface="Arial" pitchFamily="34" charset="0"/>
                <a:cs typeface="Arial" pitchFamily="34" charset="0"/>
              </a:rPr>
              <a:t>Email: </a:t>
            </a:r>
            <a:r>
              <a:rPr lang="es-PY" sz="2400" u="sng" dirty="0" smtClean="0">
                <a:latin typeface="Arial" pitchFamily="34" charset="0"/>
                <a:cs typeface="Arial" pitchFamily="34" charset="0"/>
                <a:hlinkClick r:id="rId2"/>
              </a:rPr>
              <a:t>rbenitez@mre.gov.py</a:t>
            </a:r>
            <a:endParaRPr lang="es-PY" sz="2400" u="sng" dirty="0" smtClean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r>
              <a:rPr lang="es-PY" sz="2400" b="1" u="sng" dirty="0" smtClean="0">
                <a:hlinkClick r:id="rId3"/>
              </a:rPr>
              <a:t>www.mre.gov.py/pasaporteselectronicos</a:t>
            </a:r>
            <a:endParaRPr lang="es-PY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ángulo 4"/>
          <p:cNvSpPr/>
          <p:nvPr/>
        </p:nvSpPr>
        <p:spPr>
          <a:xfrm>
            <a:off x="9593942" y="6267896"/>
            <a:ext cx="1981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PY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JULIO 2016</a:t>
            </a:r>
            <a:endParaRPr lang="es-PY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489529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819954" y="1419783"/>
            <a:ext cx="10681288" cy="1815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PY" altLang="es-PY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La OACI, un órgano de la ONU de m</a:t>
            </a:r>
            <a:r>
              <a:rPr kumimoji="0" lang="es-PY" altLang="es-PY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á</a:t>
            </a:r>
            <a:r>
              <a:rPr kumimoji="0" lang="es-PY" altLang="es-PY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 de 180 miembros, fija los est</a:t>
            </a:r>
            <a:r>
              <a:rPr kumimoji="0" lang="es-PY" altLang="es-PY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á</a:t>
            </a:r>
            <a:r>
              <a:rPr kumimoji="0" lang="es-PY" altLang="es-PY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ndares para los </a:t>
            </a:r>
            <a:r>
              <a:rPr kumimoji="0" lang="es-PY" altLang="es-PY" sz="28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pasaportes</a:t>
            </a:r>
            <a:r>
              <a:rPr kumimoji="0" lang="es-PY" altLang="es-PY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y otros documentos de viaje, incluyendo las </a:t>
            </a:r>
            <a:r>
              <a:rPr kumimoji="0" lang="es-PY" altLang="es-PY" sz="28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visas</a:t>
            </a:r>
            <a:r>
              <a:rPr kumimoji="0" lang="es-PY" altLang="es-PY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s-PY" altLang="es-PY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Imagen 2" descr="Organización de Aviación Civil Internaciona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7742" y="83638"/>
            <a:ext cx="6469897" cy="1053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3240" y="2327724"/>
            <a:ext cx="3374264" cy="43646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1 Rectángulo"/>
          <p:cNvSpPr/>
          <p:nvPr/>
        </p:nvSpPr>
        <p:spPr>
          <a:xfrm>
            <a:off x="819954" y="4013499"/>
            <a:ext cx="753843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s-PY" altLang="es-PY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El </a:t>
            </a:r>
            <a:r>
              <a:rPr lang="es-PY" altLang="es-PY" sz="28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DOCUMENTO 9303 </a:t>
            </a:r>
            <a:r>
              <a:rPr lang="es-PY" altLang="es-PY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 la OACI contiene las especificaciones para los documentos de viaje y las visas. La última versión es la Séptima Edición de Julio de 2015 y tiene 12 partes.   </a:t>
            </a:r>
            <a:endParaRPr lang="es-PY" altLang="es-PY" sz="2800" dirty="0"/>
          </a:p>
        </p:txBody>
      </p:sp>
    </p:spTree>
    <p:extLst>
      <p:ext uri="{BB962C8B-B14F-4D97-AF65-F5344CB8AC3E}">
        <p14:creationId xmlns:p14="http://schemas.microsoft.com/office/powerpoint/2010/main" val="218909263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 txBox="1">
            <a:spLocks/>
          </p:cNvSpPr>
          <p:nvPr/>
        </p:nvSpPr>
        <p:spPr>
          <a:xfrm>
            <a:off x="1867051" y="63421"/>
            <a:ext cx="8397024" cy="25242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kern="1200" cap="all" baseline="0">
                <a:blipFill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latin typeface="+mj-lt"/>
                <a:ea typeface="+mj-ea"/>
                <a:cs typeface="+mj-cs"/>
              </a:defRPr>
            </a:lvl1pPr>
          </a:lstStyle>
          <a:p>
            <a:r>
              <a:rPr lang="es-PY" sz="4400" b="1" dirty="0" err="1" smtClean="0">
                <a:latin typeface="Arial Black" panose="020B0A04020102020204" pitchFamily="34" charset="0"/>
              </a:rPr>
              <a:t>Tag</a:t>
            </a:r>
            <a:r>
              <a:rPr lang="es-PY" sz="4400" b="1" dirty="0" smtClean="0">
                <a:latin typeface="Arial Black" panose="020B0A04020102020204" pitchFamily="34" charset="0"/>
              </a:rPr>
              <a:t>/</a:t>
            </a:r>
            <a:r>
              <a:rPr lang="es-PY" sz="4400" b="1" dirty="0" err="1" smtClean="0">
                <a:latin typeface="Arial Black" panose="020B0A04020102020204" pitchFamily="34" charset="0"/>
              </a:rPr>
              <a:t>Mrtd</a:t>
            </a:r>
            <a:r>
              <a:rPr lang="es-PY" sz="4400" b="1" dirty="0" smtClean="0">
                <a:latin typeface="Arial Black" panose="020B0A04020102020204" pitchFamily="34" charset="0"/>
              </a:rPr>
              <a:t>       TAG/</a:t>
            </a:r>
            <a:r>
              <a:rPr lang="es-PY" sz="4400" b="1" dirty="0" err="1" smtClean="0">
                <a:latin typeface="Arial Black" panose="020B0A04020102020204" pitchFamily="34" charset="0"/>
              </a:rPr>
              <a:t>Trip</a:t>
            </a:r>
            <a:endParaRPr lang="es-PY" sz="4400" b="1" dirty="0">
              <a:latin typeface="Arial Black" panose="020B0A04020102020204" pitchFamily="34" charset="0"/>
            </a:endParaRPr>
          </a:p>
        </p:txBody>
      </p:sp>
      <p:sp>
        <p:nvSpPr>
          <p:cNvPr id="7" name="6 Flecha derecha"/>
          <p:cNvSpPr/>
          <p:nvPr/>
        </p:nvSpPr>
        <p:spPr>
          <a:xfrm>
            <a:off x="5372916" y="1083234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Y"/>
          </a:p>
        </p:txBody>
      </p:sp>
      <p:sp>
        <p:nvSpPr>
          <p:cNvPr id="8" name="7 Rectángulo"/>
          <p:cNvSpPr/>
          <p:nvPr/>
        </p:nvSpPr>
        <p:spPr>
          <a:xfrm>
            <a:off x="1535225" y="3528606"/>
            <a:ext cx="9936438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PY" sz="2400" b="1" u="sng" dirty="0" smtClean="0">
                <a:latin typeface="Arial Black" panose="020B0A04020102020204" pitchFamily="34" charset="0"/>
              </a:rPr>
              <a:t>TAG</a:t>
            </a:r>
            <a:r>
              <a:rPr lang="es-PY" sz="2400" b="1" dirty="0" smtClean="0">
                <a:latin typeface="Arial Black" panose="020B0A04020102020204" pitchFamily="34" charset="0"/>
              </a:rPr>
              <a:t>: TECHNICAL ADVISORY GROUP </a:t>
            </a:r>
          </a:p>
          <a:p>
            <a:r>
              <a:rPr lang="es-PY" sz="2400" b="1" dirty="0">
                <a:latin typeface="Arial Black" panose="020B0A04020102020204" pitchFamily="34" charset="0"/>
              </a:rPr>
              <a:t> </a:t>
            </a:r>
            <a:r>
              <a:rPr lang="es-PY" sz="2400" b="1" dirty="0" smtClean="0">
                <a:latin typeface="Arial Black" panose="020B0A04020102020204" pitchFamily="34" charset="0"/>
              </a:rPr>
              <a:t>        </a:t>
            </a:r>
            <a:r>
              <a:rPr lang="es-PY" sz="24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(GRUPO TÉCNICO ASESOR) </a:t>
            </a:r>
          </a:p>
          <a:p>
            <a:endParaRPr lang="es-PY" sz="2400" b="1" dirty="0">
              <a:latin typeface="Arial Black" panose="020B0A04020102020204" pitchFamily="34" charset="0"/>
            </a:endParaRPr>
          </a:p>
          <a:p>
            <a:r>
              <a:rPr lang="es-PY" sz="2400" b="1" u="sng" dirty="0" smtClean="0">
                <a:latin typeface="Arial Black" panose="020B0A04020102020204" pitchFamily="34" charset="0"/>
              </a:rPr>
              <a:t>MRTD</a:t>
            </a:r>
            <a:r>
              <a:rPr lang="es-PY" sz="2400" b="1" dirty="0" smtClean="0">
                <a:latin typeface="Arial Black" panose="020B0A04020102020204" pitchFamily="34" charset="0"/>
              </a:rPr>
              <a:t>: MACHINE READABLE TRAVEL DOCUMENTS </a:t>
            </a:r>
          </a:p>
          <a:p>
            <a:r>
              <a:rPr lang="es-PY" sz="2400" b="1" dirty="0">
                <a:solidFill>
                  <a:srgbClr val="FF0000"/>
                </a:solidFill>
                <a:latin typeface="Arial Black" panose="020B0A04020102020204" pitchFamily="34" charset="0"/>
              </a:rPr>
              <a:t> </a:t>
            </a:r>
            <a:r>
              <a:rPr lang="es-PY" sz="24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          (DOCUMENTOS DE VIAJE DE LECTURA MECÁNICA)</a:t>
            </a:r>
          </a:p>
          <a:p>
            <a:r>
              <a:rPr lang="es-PY" sz="2400" b="1" dirty="0" smtClean="0">
                <a:latin typeface="Arial Black" panose="020B0A04020102020204" pitchFamily="34" charset="0"/>
              </a:rPr>
              <a:t> </a:t>
            </a:r>
          </a:p>
          <a:p>
            <a:r>
              <a:rPr lang="es-PY" sz="2400" b="1" u="sng" dirty="0" smtClean="0">
                <a:latin typeface="Arial Black" panose="020B0A04020102020204" pitchFamily="34" charset="0"/>
              </a:rPr>
              <a:t>TRIP</a:t>
            </a:r>
            <a:r>
              <a:rPr lang="es-PY" sz="2400" b="1" dirty="0" smtClean="0">
                <a:latin typeface="Arial Black" panose="020B0A04020102020204" pitchFamily="34" charset="0"/>
              </a:rPr>
              <a:t>:  TRAVELLER IDENTIFICATION PROGRAMME </a:t>
            </a:r>
          </a:p>
          <a:p>
            <a:r>
              <a:rPr lang="es-PY" sz="2400" b="1" dirty="0">
                <a:latin typeface="Arial Black" panose="020B0A04020102020204" pitchFamily="34" charset="0"/>
              </a:rPr>
              <a:t> </a:t>
            </a:r>
            <a:r>
              <a:rPr lang="es-PY" sz="2400" b="1" dirty="0" smtClean="0">
                <a:latin typeface="Arial Black" panose="020B0A04020102020204" pitchFamily="34" charset="0"/>
              </a:rPr>
              <a:t>          </a:t>
            </a:r>
            <a:r>
              <a:rPr lang="es-PY" sz="24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(PROGRAMA DE IDENTIFICACION DE VIAJEROS)</a:t>
            </a:r>
            <a:endParaRPr lang="es-PY" sz="2400" dirty="0">
              <a:solidFill>
                <a:srgbClr val="FF0000"/>
              </a:solidFill>
            </a:endParaRPr>
          </a:p>
        </p:txBody>
      </p:sp>
      <p:sp>
        <p:nvSpPr>
          <p:cNvPr id="9" name="8 Rectángulo"/>
          <p:cNvSpPr/>
          <p:nvPr/>
        </p:nvSpPr>
        <p:spPr>
          <a:xfrm>
            <a:off x="1660028" y="1964352"/>
            <a:ext cx="369738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PY" b="1" dirty="0" smtClean="0">
                <a:latin typeface="Arial Black" panose="020B0A04020102020204" pitchFamily="34" charset="0"/>
              </a:rPr>
              <a:t>GRUPO TÉCNICO ASESOR PARA </a:t>
            </a:r>
            <a:r>
              <a:rPr lang="es-PY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DOCUMENTOS DE VIAJE DE LECTURA MECÁNICA</a:t>
            </a:r>
            <a:endParaRPr lang="es-PY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10" name="9 Rectángulo"/>
          <p:cNvSpPr/>
          <p:nvPr/>
        </p:nvSpPr>
        <p:spPr>
          <a:xfrm>
            <a:off x="6351324" y="1986928"/>
            <a:ext cx="40286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PY" b="1" dirty="0">
                <a:latin typeface="Arial Black" panose="020B0A04020102020204" pitchFamily="34" charset="0"/>
              </a:rPr>
              <a:t>GRUPO TÉCNICO ASESOR </a:t>
            </a:r>
            <a:r>
              <a:rPr lang="es-PY" b="1" dirty="0" smtClean="0">
                <a:latin typeface="Arial Black" panose="020B0A04020102020204" pitchFamily="34" charset="0"/>
              </a:rPr>
              <a:t>DEL </a:t>
            </a:r>
            <a:r>
              <a:rPr lang="es-PY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PROGRAMA DE IDENTIFICACIÓN DE VIAJEROS</a:t>
            </a:r>
            <a:endParaRPr lang="es-PY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1370834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1566929" y="3353136"/>
            <a:ext cx="8259651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s-PY" altLang="es-PY" sz="32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MISION</a:t>
            </a:r>
            <a:r>
              <a:rPr lang="es-PY" altLang="es-PY" sz="3200" b="1" dirty="0" smtClean="0">
                <a:latin typeface="Arial" pitchFamily="34" charset="0"/>
                <a:cs typeface="Arial" pitchFamily="34" charset="0"/>
              </a:rPr>
              <a:t>: </a:t>
            </a:r>
            <a:r>
              <a:rPr lang="es-PY" altLang="es-PY" sz="3200" b="1" dirty="0">
                <a:latin typeface="Arial" pitchFamily="34" charset="0"/>
                <a:cs typeface="Arial" pitchFamily="34" charset="0"/>
              </a:rPr>
              <a:t>contribuir a la capacidad de los Estados Miembros para </a:t>
            </a:r>
            <a:r>
              <a:rPr lang="es-PY" altLang="es-PY" sz="3200" b="1" i="1" u="sng" dirty="0">
                <a:latin typeface="Arial" pitchFamily="34" charset="0"/>
                <a:cs typeface="Arial" pitchFamily="34" charset="0"/>
              </a:rPr>
              <a:t>identificar </a:t>
            </a:r>
            <a:r>
              <a:rPr lang="es-PY" altLang="es-PY" sz="3200" b="1" i="1" u="sng" dirty="0" smtClean="0">
                <a:latin typeface="Arial" pitchFamily="34" charset="0"/>
                <a:cs typeface="Arial" pitchFamily="34" charset="0"/>
              </a:rPr>
              <a:t>de una manera única a </a:t>
            </a:r>
            <a:r>
              <a:rPr lang="es-PY" altLang="es-PY" sz="3200" b="1" i="1" u="sng" dirty="0">
                <a:latin typeface="Arial" pitchFamily="34" charset="0"/>
                <a:cs typeface="Arial" pitchFamily="34" charset="0"/>
              </a:rPr>
              <a:t>las personas</a:t>
            </a:r>
            <a:r>
              <a:rPr lang="es-PY" altLang="es-PY" sz="3200" b="1" dirty="0">
                <a:latin typeface="Arial" pitchFamily="34" charset="0"/>
                <a:cs typeface="Arial" pitchFamily="34" charset="0"/>
              </a:rPr>
              <a:t>, proveyendo a las autoridades de todo el mundo de los mecanismos de apoyo para confirmar la identidad de los viajeros.</a:t>
            </a:r>
          </a:p>
        </p:txBody>
      </p:sp>
      <p:sp>
        <p:nvSpPr>
          <p:cNvPr id="6" name="5 Rectángulo"/>
          <p:cNvSpPr/>
          <p:nvPr/>
        </p:nvSpPr>
        <p:spPr>
          <a:xfrm>
            <a:off x="576914" y="1050729"/>
            <a:ext cx="527009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PY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ESTRATEGIA OACI </a:t>
            </a:r>
          </a:p>
          <a:p>
            <a:pPr algn="ctr"/>
            <a:r>
              <a:rPr lang="es-PY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TRIP</a:t>
            </a:r>
            <a:endParaRPr lang="es-PY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1026" name="Picture 2" descr="http://www.ius360.com/wp-content/uploads/2014/01/inter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888" y="132558"/>
            <a:ext cx="5783106" cy="3048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345952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2558" y="1599106"/>
            <a:ext cx="4980414" cy="44202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4 Rectángulo"/>
          <p:cNvSpPr/>
          <p:nvPr/>
        </p:nvSpPr>
        <p:spPr>
          <a:xfrm>
            <a:off x="4931465" y="3190450"/>
            <a:ext cx="1831085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PY" b="1" dirty="0" smtClean="0">
                <a:latin typeface="Arial Black" panose="020B0A04020102020204" pitchFamily="34" charset="0"/>
              </a:rPr>
              <a:t>ESTRATEGIA </a:t>
            </a:r>
            <a:r>
              <a:rPr lang="es-PY" sz="2000" b="1" dirty="0" smtClean="0">
                <a:latin typeface="Arial Black" panose="020B0A04020102020204" pitchFamily="34" charset="0"/>
              </a:rPr>
              <a:t>OACI</a:t>
            </a:r>
            <a:r>
              <a:rPr lang="es-PY" b="1" dirty="0" smtClean="0">
                <a:latin typeface="Arial Black" panose="020B0A04020102020204" pitchFamily="34" charset="0"/>
              </a:rPr>
              <a:t> </a:t>
            </a:r>
          </a:p>
          <a:p>
            <a:pPr algn="ctr"/>
            <a:r>
              <a:rPr lang="es-PY" sz="2800" b="1" dirty="0" smtClean="0">
                <a:latin typeface="Arial Black" panose="020B0A04020102020204" pitchFamily="34" charset="0"/>
              </a:rPr>
              <a:t>TRIP</a:t>
            </a:r>
            <a:endParaRPr lang="es-PY" sz="2800" b="1" dirty="0">
              <a:latin typeface="Arial Black" panose="020B0A04020102020204" pitchFamily="34" charset="0"/>
            </a:endParaRPr>
          </a:p>
        </p:txBody>
      </p:sp>
      <p:sp>
        <p:nvSpPr>
          <p:cNvPr id="6" name="5 Rectángulo"/>
          <p:cNvSpPr/>
          <p:nvPr/>
        </p:nvSpPr>
        <p:spPr>
          <a:xfrm>
            <a:off x="4436058" y="279675"/>
            <a:ext cx="665837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es-PY" sz="2000" b="1" u="sng" dirty="0">
                <a:latin typeface="Times New Roman" pitchFamily="18" charset="0"/>
                <a:cs typeface="Times New Roman" pitchFamily="18" charset="0"/>
              </a:rPr>
              <a:t>Evidencia de identidad</a:t>
            </a:r>
            <a:r>
              <a:rPr lang="es-PY" sz="2000" dirty="0">
                <a:latin typeface="Times New Roman" pitchFamily="18" charset="0"/>
                <a:cs typeface="Times New Roman" pitchFamily="18" charset="0"/>
              </a:rPr>
              <a:t>: Creíble evidencia de identidad, englobando la trazabilidad, enlace y verificación de identidad de los documentos de nacimiento para asegurar la autenticidad de la identidad. </a:t>
            </a:r>
            <a:r>
              <a:rPr lang="es-PY" sz="20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s-PY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DGREC</a:t>
            </a:r>
            <a:r>
              <a:rPr lang="es-PY" sz="2000" dirty="0">
                <a:latin typeface="Times New Roman" pitchFamily="18" charset="0"/>
                <a:cs typeface="Times New Roman" pitchFamily="18" charset="0"/>
              </a:rPr>
              <a:t>). </a:t>
            </a:r>
          </a:p>
        </p:txBody>
      </p:sp>
      <p:sp>
        <p:nvSpPr>
          <p:cNvPr id="7" name="6 Rectángulo"/>
          <p:cNvSpPr/>
          <p:nvPr/>
        </p:nvSpPr>
        <p:spPr>
          <a:xfrm>
            <a:off x="7624293" y="2552108"/>
            <a:ext cx="446896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es-PY" sz="2000" b="1" u="sng" dirty="0" err="1">
                <a:latin typeface="Times New Roman" pitchFamily="18" charset="0"/>
                <a:cs typeface="Times New Roman" pitchFamily="18" charset="0"/>
              </a:rPr>
              <a:t>MRTD´s</a:t>
            </a:r>
            <a:r>
              <a:rPr lang="es-PY" sz="2000" dirty="0">
                <a:latin typeface="Times New Roman" pitchFamily="18" charset="0"/>
                <a:cs typeface="Times New Roman" pitchFamily="18" charset="0"/>
              </a:rPr>
              <a:t>: Fabricación de documentos de viaje de lectura mecánica estandarizados que cumplen con las especificaciones del Doc. 9303 de la OACI </a:t>
            </a:r>
            <a:r>
              <a:rPr lang="es-PY" sz="20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s-PY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AGZ</a:t>
            </a:r>
            <a:r>
              <a:rPr lang="es-PY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MRE-DPSC y MI-DIPN</a:t>
            </a:r>
            <a:r>
              <a:rPr lang="es-PY" sz="2000" dirty="0">
                <a:latin typeface="Times New Roman" pitchFamily="18" charset="0"/>
                <a:cs typeface="Times New Roman" pitchFamily="18" charset="0"/>
              </a:rPr>
              <a:t>). </a:t>
            </a:r>
          </a:p>
        </p:txBody>
      </p:sp>
      <p:sp>
        <p:nvSpPr>
          <p:cNvPr id="8" name="7 Rectángulo"/>
          <p:cNvSpPr/>
          <p:nvPr/>
        </p:nvSpPr>
        <p:spPr>
          <a:xfrm>
            <a:off x="6400801" y="5023355"/>
            <a:ext cx="5692461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es-PY" sz="2000" b="1" u="sng" dirty="0">
                <a:latin typeface="Times New Roman" pitchFamily="18" charset="0"/>
                <a:cs typeface="Times New Roman" pitchFamily="18" charset="0"/>
              </a:rPr>
              <a:t>Expedición de documentos y control</a:t>
            </a:r>
            <a:r>
              <a:rPr lang="es-PY" sz="2000" dirty="0">
                <a:latin typeface="Times New Roman" pitchFamily="18" charset="0"/>
                <a:cs typeface="Times New Roman" pitchFamily="18" charset="0"/>
              </a:rPr>
              <a:t>: Procesos para expedición de documentos de viaje a cargo de autoridades apropiadas y controles para prevenir robos, manipulaciones y extravíos </a:t>
            </a:r>
            <a:r>
              <a:rPr lang="es-PY" sz="20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s-PY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AGZ</a:t>
            </a:r>
            <a:r>
              <a:rPr lang="es-PY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MRE-DPSC y MI-DIPN</a:t>
            </a:r>
            <a:r>
              <a:rPr lang="es-PY" sz="2000" dirty="0">
                <a:latin typeface="Times New Roman" pitchFamily="18" charset="0"/>
                <a:cs typeface="Times New Roman" pitchFamily="18" charset="0"/>
              </a:rPr>
              <a:t>).</a:t>
            </a:r>
          </a:p>
        </p:txBody>
      </p:sp>
      <p:sp>
        <p:nvSpPr>
          <p:cNvPr id="9" name="8 Rectángulo"/>
          <p:cNvSpPr/>
          <p:nvPr/>
        </p:nvSpPr>
        <p:spPr>
          <a:xfrm>
            <a:off x="0" y="4140572"/>
            <a:ext cx="4159877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es-PY" sz="2000" b="1" u="sng" dirty="0">
                <a:latin typeface="Times New Roman" pitchFamily="18" charset="0"/>
                <a:cs typeface="Times New Roman" pitchFamily="18" charset="0"/>
              </a:rPr>
              <a:t>Herramientas y Sistemas de Inspección</a:t>
            </a:r>
            <a:r>
              <a:rPr lang="es-PY" sz="2000" dirty="0">
                <a:latin typeface="Times New Roman" pitchFamily="18" charset="0"/>
                <a:cs typeface="Times New Roman" pitchFamily="18" charset="0"/>
              </a:rPr>
              <a:t>: Para una eficiente y segura lectura y verificación de documentos de viaje de lectura mecánica (Sistemas que ayudan: PKD, Examinación forense de documentos de viaje, etc.), </a:t>
            </a:r>
            <a:r>
              <a:rPr lang="es-PY" sz="20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s-PY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DGM-DINAC</a:t>
            </a:r>
            <a:r>
              <a:rPr lang="es-PY" sz="2000" dirty="0">
                <a:latin typeface="Times New Roman" pitchFamily="18" charset="0"/>
                <a:cs typeface="Times New Roman" pitchFamily="18" charset="0"/>
              </a:rPr>
              <a:t>).</a:t>
            </a:r>
          </a:p>
        </p:txBody>
      </p:sp>
      <p:sp>
        <p:nvSpPr>
          <p:cNvPr id="10" name="9 Rectángulo"/>
          <p:cNvSpPr/>
          <p:nvPr/>
        </p:nvSpPr>
        <p:spPr>
          <a:xfrm>
            <a:off x="-241271" y="182790"/>
            <a:ext cx="4298117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es-PY" b="1" u="sng" dirty="0">
                <a:latin typeface="Times New Roman" pitchFamily="18" charset="0"/>
                <a:cs typeface="Times New Roman" pitchFamily="18" charset="0"/>
              </a:rPr>
              <a:t>Aplicaciones Interoperables</a:t>
            </a:r>
            <a:r>
              <a:rPr lang="es-PY" b="1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s-PY" dirty="0">
                <a:latin typeface="Times New Roman" pitchFamily="18" charset="0"/>
                <a:cs typeface="Times New Roman" pitchFamily="18" charset="0"/>
              </a:rPr>
              <a:t>Aplicaciones </a:t>
            </a:r>
            <a:r>
              <a:rPr lang="es-PY" dirty="0" smtClean="0">
                <a:latin typeface="Times New Roman" pitchFamily="18" charset="0"/>
                <a:cs typeface="Times New Roman" pitchFamily="18" charset="0"/>
              </a:rPr>
              <a:t>que proveen datos relevantes entre </a:t>
            </a:r>
            <a:r>
              <a:rPr lang="es-PY" dirty="0">
                <a:latin typeface="Times New Roman" pitchFamily="18" charset="0"/>
                <a:cs typeface="Times New Roman" pitchFamily="18" charset="0"/>
              </a:rPr>
              <a:t>los documentos </a:t>
            </a:r>
            <a:r>
              <a:rPr lang="es-PY" dirty="0" smtClean="0">
                <a:latin typeface="Times New Roman" pitchFamily="18" charset="0"/>
                <a:cs typeface="Times New Roman" pitchFamily="18" charset="0"/>
              </a:rPr>
              <a:t>de viaje </a:t>
            </a:r>
            <a:r>
              <a:rPr lang="es-PY" dirty="0">
                <a:latin typeface="Times New Roman" pitchFamily="18" charset="0"/>
                <a:cs typeface="Times New Roman" pitchFamily="18" charset="0"/>
              </a:rPr>
              <a:t>y sus </a:t>
            </a:r>
            <a:r>
              <a:rPr lang="es-PY" dirty="0" smtClean="0">
                <a:latin typeface="Times New Roman" pitchFamily="18" charset="0"/>
                <a:cs typeface="Times New Roman" pitchFamily="18" charset="0"/>
              </a:rPr>
              <a:t>portadores, ej. </a:t>
            </a:r>
            <a:r>
              <a:rPr lang="es-PY" dirty="0">
                <a:latin typeface="Times New Roman" pitchFamily="18" charset="0"/>
                <a:cs typeface="Times New Roman" pitchFamily="18" charset="0"/>
              </a:rPr>
              <a:t>Información Anticipada de Pasajeros (siglas en inglés API), Registro de Datos de Pasajeros (siglas en inglés PNR), listas de alerta, base de datos de INTERPOL, informaciones compartidas, etc. </a:t>
            </a:r>
            <a:r>
              <a:rPr lang="es-PY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s-PY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DGM-DINAC-PN-AEROLINEAS-MINISTERIO </a:t>
            </a:r>
            <a:r>
              <a:rPr lang="es-PY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PUBLICO</a:t>
            </a:r>
            <a:r>
              <a:rPr lang="es-PY" dirty="0">
                <a:latin typeface="Times New Roman" pitchFamily="18" charset="0"/>
                <a:cs typeface="Times New Roman" pitchFamily="18" charset="0"/>
              </a:rPr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2868718202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587" y="631064"/>
            <a:ext cx="10781299" cy="4855336"/>
          </a:xfrm>
          <a:prstGeom prst="rect">
            <a:avLst/>
          </a:prstGeom>
        </p:spPr>
      </p:pic>
      <p:sp>
        <p:nvSpPr>
          <p:cNvPr id="3" name="2 Rectángulo"/>
          <p:cNvSpPr/>
          <p:nvPr/>
        </p:nvSpPr>
        <p:spPr>
          <a:xfrm>
            <a:off x="708338" y="3850782"/>
            <a:ext cx="5151549" cy="266592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Y"/>
          </a:p>
        </p:txBody>
      </p:sp>
      <p:sp>
        <p:nvSpPr>
          <p:cNvPr id="2" name="1 Rectángulo"/>
          <p:cNvSpPr/>
          <p:nvPr/>
        </p:nvSpPr>
        <p:spPr>
          <a:xfrm>
            <a:off x="777025" y="3997033"/>
            <a:ext cx="511720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s-PY" dirty="0">
                <a:latin typeface="Arial" pitchFamily="34" charset="0"/>
                <a:cs typeface="Arial" pitchFamily="34" charset="0"/>
              </a:rPr>
              <a:t>Confianza Global para identificar documentos </a:t>
            </a:r>
            <a:r>
              <a:rPr lang="es-PY" dirty="0" smtClean="0">
                <a:latin typeface="Arial" pitchFamily="34" charset="0"/>
                <a:cs typeface="Arial" pitchFamily="34" charset="0"/>
              </a:rPr>
              <a:t>auténticos</a:t>
            </a:r>
          </a:p>
          <a:p>
            <a:pPr marL="285750" indent="-285750">
              <a:buFont typeface="Arial" pitchFamily="34" charset="0"/>
              <a:buChar char="•"/>
            </a:pPr>
            <a:endParaRPr lang="es-PY" dirty="0">
              <a:latin typeface="Arial" pitchFamily="34" charset="0"/>
              <a:cs typeface="Arial" pitchFamily="34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s-PY" dirty="0">
                <a:latin typeface="Arial" pitchFamily="34" charset="0"/>
                <a:cs typeface="Arial" pitchFamily="34" charset="0"/>
              </a:rPr>
              <a:t>Protección contra robo de identidad</a:t>
            </a:r>
            <a:r>
              <a:rPr lang="es-PY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marL="285750" indent="-285750">
              <a:buFont typeface="Arial" pitchFamily="34" charset="0"/>
              <a:buChar char="•"/>
            </a:pPr>
            <a:endParaRPr lang="es-PY" dirty="0">
              <a:latin typeface="Arial" pitchFamily="34" charset="0"/>
              <a:cs typeface="Arial" pitchFamily="34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s-PY" dirty="0">
                <a:latin typeface="Arial" pitchFamily="34" charset="0"/>
                <a:cs typeface="Arial" pitchFamily="34" charset="0"/>
              </a:rPr>
              <a:t>Uso de Sistemas Automatizados</a:t>
            </a:r>
            <a:r>
              <a:rPr lang="es-PY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marL="285750" indent="-285750">
              <a:buFont typeface="Arial" pitchFamily="34" charset="0"/>
              <a:buChar char="•"/>
            </a:pPr>
            <a:endParaRPr lang="es-PY" dirty="0">
              <a:latin typeface="Arial" pitchFamily="34" charset="0"/>
              <a:cs typeface="Arial" pitchFamily="34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s-PY" dirty="0">
                <a:latin typeface="Arial" pitchFamily="34" charset="0"/>
                <a:cs typeface="Arial" pitchFamily="34" charset="0"/>
              </a:rPr>
              <a:t>Reducir las colas de espera.</a:t>
            </a:r>
          </a:p>
        </p:txBody>
      </p:sp>
      <p:sp>
        <p:nvSpPr>
          <p:cNvPr id="9" name="8 Rectángulo"/>
          <p:cNvSpPr/>
          <p:nvPr/>
        </p:nvSpPr>
        <p:spPr>
          <a:xfrm>
            <a:off x="5859887" y="1944710"/>
            <a:ext cx="2614412" cy="400532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Y"/>
          </a:p>
        </p:txBody>
      </p:sp>
      <p:sp>
        <p:nvSpPr>
          <p:cNvPr id="10" name="9 Rectángulo"/>
          <p:cNvSpPr/>
          <p:nvPr/>
        </p:nvSpPr>
        <p:spPr>
          <a:xfrm>
            <a:off x="8693239" y="1944710"/>
            <a:ext cx="2666647" cy="400532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Y"/>
          </a:p>
        </p:txBody>
      </p:sp>
      <p:sp>
        <p:nvSpPr>
          <p:cNvPr id="6" name="5 Rectángulo"/>
          <p:cNvSpPr/>
          <p:nvPr/>
        </p:nvSpPr>
        <p:spPr>
          <a:xfrm>
            <a:off x="5894231" y="2111286"/>
            <a:ext cx="279900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PY" sz="1400" u="sng" dirty="0">
                <a:latin typeface="Arial" pitchFamily="34" charset="0"/>
                <a:cs typeface="Arial" pitchFamily="34" charset="0"/>
              </a:rPr>
              <a:t>Detecta y previene</a:t>
            </a:r>
            <a:r>
              <a:rPr lang="es-PY" sz="1400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endParaRPr lang="es-PY" sz="1400" dirty="0">
              <a:latin typeface="Arial" pitchFamily="34" charset="0"/>
              <a:cs typeface="Arial" pitchFamily="34" charset="0"/>
            </a:endParaRPr>
          </a:p>
          <a:p>
            <a:pPr marL="285750" lvl="0" indent="-285750">
              <a:buFont typeface="Arial" pitchFamily="34" charset="0"/>
              <a:buChar char="•"/>
            </a:pPr>
            <a:r>
              <a:rPr lang="es-PY" sz="1400" dirty="0">
                <a:latin typeface="Arial" pitchFamily="34" charset="0"/>
                <a:cs typeface="Arial" pitchFamily="34" charset="0"/>
              </a:rPr>
              <a:t>Entrada de terroristas y Criminales.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es-PY" sz="1400" dirty="0">
                <a:latin typeface="Arial" pitchFamily="34" charset="0"/>
                <a:cs typeface="Arial" pitchFamily="34" charset="0"/>
              </a:rPr>
              <a:t>Ataques e intentos de ataques.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es-PY" sz="1400" dirty="0">
                <a:latin typeface="Arial" pitchFamily="34" charset="0"/>
                <a:cs typeface="Arial" pitchFamily="34" charset="0"/>
              </a:rPr>
              <a:t>Uso de vehículos como armas.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es-PY" sz="1400" dirty="0">
                <a:latin typeface="Arial" pitchFamily="34" charset="0"/>
                <a:cs typeface="Arial" pitchFamily="34" charset="0"/>
              </a:rPr>
              <a:t>Movimiento de armas y explosivos.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es-PY" sz="1400" dirty="0">
                <a:latin typeface="Arial" pitchFamily="34" charset="0"/>
                <a:cs typeface="Arial" pitchFamily="34" charset="0"/>
              </a:rPr>
              <a:t>Actividad criminal (especialmente los usados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s-PY" sz="1400" dirty="0">
                <a:latin typeface="Arial" pitchFamily="34" charset="0"/>
                <a:cs typeface="Arial" pitchFamily="34" charset="0"/>
              </a:rPr>
              <a:t>para solventar el terrorismo).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es-PY" sz="1400" dirty="0">
                <a:latin typeface="Arial" pitchFamily="34" charset="0"/>
                <a:cs typeface="Arial" pitchFamily="34" charset="0"/>
              </a:rPr>
              <a:t>Secuestros de menores.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es-PY" sz="1400" dirty="0">
                <a:latin typeface="Arial" pitchFamily="34" charset="0"/>
                <a:cs typeface="Arial" pitchFamily="34" charset="0"/>
              </a:rPr>
              <a:t>Tráfico de personas.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es-PY" sz="1400" dirty="0">
                <a:latin typeface="Arial" pitchFamily="34" charset="0"/>
                <a:cs typeface="Arial" pitchFamily="34" charset="0"/>
              </a:rPr>
              <a:t>Inmigración ilegal.</a:t>
            </a:r>
          </a:p>
        </p:txBody>
      </p:sp>
      <p:sp>
        <p:nvSpPr>
          <p:cNvPr id="7" name="6 Rectángulo"/>
          <p:cNvSpPr/>
          <p:nvPr/>
        </p:nvSpPr>
        <p:spPr>
          <a:xfrm>
            <a:off x="8856731" y="2111286"/>
            <a:ext cx="2339662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PY" sz="1400" u="sng" dirty="0" smtClean="0">
                <a:latin typeface="Arial" pitchFamily="34" charset="0"/>
                <a:cs typeface="Arial" pitchFamily="34" charset="0"/>
              </a:rPr>
              <a:t>Propicia y </a:t>
            </a:r>
            <a:r>
              <a:rPr lang="es-PY" sz="1400" u="sng" dirty="0">
                <a:latin typeface="Arial" pitchFamily="34" charset="0"/>
                <a:cs typeface="Arial" pitchFamily="34" charset="0"/>
              </a:rPr>
              <a:t>agiliza</a:t>
            </a:r>
            <a:r>
              <a:rPr lang="es-PY" sz="1400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endParaRPr lang="es-PY" sz="1400" dirty="0">
              <a:latin typeface="Arial" pitchFamily="34" charset="0"/>
              <a:cs typeface="Arial" pitchFamily="34" charset="0"/>
            </a:endParaRPr>
          </a:p>
          <a:p>
            <a:pPr marL="285750" lvl="0" indent="-285750">
              <a:buFont typeface="Arial" pitchFamily="34" charset="0"/>
              <a:buChar char="•"/>
            </a:pPr>
            <a:r>
              <a:rPr lang="es-PY" sz="1400" dirty="0">
                <a:latin typeface="Arial" pitchFamily="34" charset="0"/>
                <a:cs typeface="Arial" pitchFamily="34" charset="0"/>
              </a:rPr>
              <a:t>Viajes doméstico e internacional.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es-PY" sz="1400" dirty="0">
                <a:latin typeface="Arial" pitchFamily="34" charset="0"/>
                <a:cs typeface="Arial" pitchFamily="34" charset="0"/>
              </a:rPr>
              <a:t>Turismo.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es-PY" sz="1400" dirty="0">
                <a:latin typeface="Arial" pitchFamily="34" charset="0"/>
                <a:cs typeface="Arial" pitchFamily="34" charset="0"/>
              </a:rPr>
              <a:t>Comercio.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es-PY" sz="1400" dirty="0">
                <a:latin typeface="Arial" pitchFamily="34" charset="0"/>
                <a:cs typeface="Arial" pitchFamily="34" charset="0"/>
              </a:rPr>
              <a:t>Cumplimiento de acuerdos y derechos humanos.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es-PY" sz="1400" dirty="0">
                <a:latin typeface="Arial" pitchFamily="34" charset="0"/>
                <a:cs typeface="Arial" pitchFamily="34" charset="0"/>
              </a:rPr>
              <a:t>Respuesta a Emergencias (identificación de víctimas y sobrevivientes)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es-PY" sz="1400" dirty="0">
                <a:latin typeface="Arial" pitchFamily="34" charset="0"/>
                <a:cs typeface="Arial" pitchFamily="34" charset="0"/>
              </a:rPr>
              <a:t>Detección criminal (siguiendo a personas sospechosas)</a:t>
            </a:r>
          </a:p>
        </p:txBody>
      </p:sp>
    </p:spTree>
    <p:extLst>
      <p:ext uri="{BB962C8B-B14F-4D97-AF65-F5344CB8AC3E}">
        <p14:creationId xmlns:p14="http://schemas.microsoft.com/office/powerpoint/2010/main" val="1524408785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708338" y="-141667"/>
            <a:ext cx="11294771" cy="1609344"/>
          </a:xfrm>
        </p:spPr>
        <p:txBody>
          <a:bodyPr>
            <a:normAutofit/>
          </a:bodyPr>
          <a:lstStyle/>
          <a:p>
            <a:r>
              <a:rPr lang="es-PY" dirty="0" smtClean="0">
                <a:latin typeface="Arial Black" panose="020B0A04020102020204" pitchFamily="34" charset="0"/>
              </a:rPr>
              <a:t>OTROS TEMAS DESTACADOS</a:t>
            </a:r>
            <a:endParaRPr lang="es-PY" dirty="0">
              <a:latin typeface="Arial Black" panose="020B0A04020102020204" pitchFamily="34" charset="0"/>
            </a:endParaRPr>
          </a:p>
        </p:txBody>
      </p:sp>
      <p:sp>
        <p:nvSpPr>
          <p:cNvPr id="5" name="Marcador de contenido 2"/>
          <p:cNvSpPr>
            <a:spLocks noGrp="1"/>
          </p:cNvSpPr>
          <p:nvPr>
            <p:ph idx="1"/>
          </p:nvPr>
        </p:nvSpPr>
        <p:spPr>
          <a:xfrm>
            <a:off x="1003101" y="1301652"/>
            <a:ext cx="10258522" cy="4463228"/>
          </a:xfrm>
        </p:spPr>
        <p:txBody>
          <a:bodyPr>
            <a:noAutofit/>
          </a:bodyPr>
          <a:lstStyle/>
          <a:p>
            <a:pPr marL="457200" lvl="0" indent="-457200" algn="just">
              <a:buFont typeface="+mj-lt"/>
              <a:buAutoNum type="arabicPeriod"/>
            </a:pPr>
            <a:r>
              <a:rPr lang="es-PY" sz="1600" u="sng" dirty="0" smtClean="0">
                <a:latin typeface="Arial" pitchFamily="34" charset="0"/>
                <a:cs typeface="Arial" pitchFamily="34" charset="0"/>
              </a:rPr>
              <a:t>Importancia </a:t>
            </a:r>
            <a:r>
              <a:rPr lang="es-PY" sz="1600" u="sng" dirty="0">
                <a:latin typeface="Arial" pitchFamily="34" charset="0"/>
                <a:cs typeface="Arial" pitchFamily="34" charset="0"/>
              </a:rPr>
              <a:t>de la aplicación del nuevo estándar ISO 14298</a:t>
            </a:r>
            <a:r>
              <a:rPr lang="es-PY" sz="1600" dirty="0">
                <a:latin typeface="Arial" pitchFamily="34" charset="0"/>
                <a:cs typeface="Arial" pitchFamily="34" charset="0"/>
              </a:rPr>
              <a:t>: La OACI sugiere instar a los proveedores de libretas de pasaportes que obtengan la Certificación de los procesos de impresiones de Seguridad ISO 14298</a:t>
            </a:r>
            <a:r>
              <a:rPr lang="es-C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es-PY" sz="1600" u="sng" dirty="0" smtClean="0">
                <a:latin typeface="Arial" pitchFamily="34" charset="0"/>
                <a:cs typeface="Arial" pitchFamily="34" charset="0"/>
              </a:rPr>
              <a:t>Directorio </a:t>
            </a:r>
            <a:r>
              <a:rPr lang="es-PY" sz="1600" u="sng" dirty="0">
                <a:latin typeface="Arial" pitchFamily="34" charset="0"/>
                <a:cs typeface="Arial" pitchFamily="34" charset="0"/>
              </a:rPr>
              <a:t>de Claves Públicas (siglas en inglés PKD)</a:t>
            </a:r>
            <a:r>
              <a:rPr lang="es-PY" sz="1600" dirty="0">
                <a:latin typeface="Arial" pitchFamily="34" charset="0"/>
                <a:cs typeface="Arial" pitchFamily="34" charset="0"/>
              </a:rPr>
              <a:t>: es una opción, que presenta la OACI a pedido de los países para ordenar, organizar y centralizar el almacenamiento de </a:t>
            </a:r>
            <a:r>
              <a:rPr lang="es-PY" sz="1600" dirty="0" smtClean="0">
                <a:latin typeface="Arial" pitchFamily="34" charset="0"/>
                <a:cs typeface="Arial" pitchFamily="34" charset="0"/>
              </a:rPr>
              <a:t>las certificaciones </a:t>
            </a:r>
            <a:r>
              <a:rPr lang="es-PY" sz="1600" dirty="0">
                <a:latin typeface="Arial" pitchFamily="34" charset="0"/>
                <a:cs typeface="Arial" pitchFamily="34" charset="0"/>
              </a:rPr>
              <a:t>de los pasaportes </a:t>
            </a:r>
            <a:r>
              <a:rPr lang="es-PY" sz="1600" dirty="0" smtClean="0">
                <a:latin typeface="Arial" pitchFamily="34" charset="0"/>
                <a:cs typeface="Arial" pitchFamily="34" charset="0"/>
              </a:rPr>
              <a:t>electrónicos de cada país.</a:t>
            </a:r>
            <a:endParaRPr lang="es-PY" sz="1600" dirty="0">
              <a:latin typeface="Arial" pitchFamily="34" charset="0"/>
              <a:cs typeface="Arial" pitchFamily="34" charset="0"/>
            </a:endParaRPr>
          </a:p>
          <a:p>
            <a:pPr marL="457200" lvl="0" indent="-457200" algn="just">
              <a:buFont typeface="+mj-lt"/>
              <a:buAutoNum type="arabicPeriod"/>
            </a:pPr>
            <a:r>
              <a:rPr lang="es-C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Importancia del envío de especímenes de documentos de viaje.</a:t>
            </a:r>
          </a:p>
          <a:p>
            <a:pPr marL="457200" lvl="0" indent="-457200" algn="just">
              <a:buFont typeface="+mj-lt"/>
              <a:buAutoNum type="arabicPeriod"/>
            </a:pPr>
            <a:r>
              <a:rPr lang="es-CR" sz="16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Otros tipos de pasaportes y documentos de identidad</a:t>
            </a:r>
            <a:r>
              <a:rPr lang="es-C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: para Refugiados (</a:t>
            </a:r>
            <a:r>
              <a:rPr lang="es-PY" sz="1600" dirty="0" smtClean="0">
                <a:latin typeface="Arial" pitchFamily="34" charset="0"/>
                <a:cs typeface="Arial" pitchFamily="34" charset="0"/>
              </a:rPr>
              <a:t>Convención </a:t>
            </a:r>
            <a:r>
              <a:rPr lang="es-PY" sz="1600" dirty="0">
                <a:latin typeface="Arial" pitchFamily="34" charset="0"/>
                <a:cs typeface="Arial" pitchFamily="34" charset="0"/>
              </a:rPr>
              <a:t>de Refugiados de 1951 y la Convención de apátridas de </a:t>
            </a:r>
            <a:r>
              <a:rPr lang="es-PY" sz="1600" dirty="0" smtClean="0">
                <a:latin typeface="Arial" pitchFamily="34" charset="0"/>
                <a:cs typeface="Arial" pitchFamily="34" charset="0"/>
              </a:rPr>
              <a:t>1954) y documentos de identidad para connacionales trabajadores marítimos (Convención OIT185) </a:t>
            </a:r>
            <a:endParaRPr lang="es-CR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0" indent="-457200" algn="just">
              <a:buFont typeface="+mj-lt"/>
              <a:buAutoNum type="arabicPeriod"/>
            </a:pPr>
            <a:r>
              <a:rPr lang="es-PY" sz="1600" dirty="0" smtClean="0">
                <a:latin typeface="Arial" pitchFamily="34" charset="0"/>
                <a:cs typeface="Arial" pitchFamily="34" charset="0"/>
              </a:rPr>
              <a:t>Información </a:t>
            </a:r>
            <a:r>
              <a:rPr lang="es-PY" sz="1600" dirty="0">
                <a:latin typeface="Arial" pitchFamily="34" charset="0"/>
                <a:cs typeface="Arial" pitchFamily="34" charset="0"/>
              </a:rPr>
              <a:t>Anticipada de Pasajeros (siglas en inglés API), Registro de Datos de Pasajeros (siglas en inglés PNR), Control Automatizado de Fronteras o Sistema automatizado de Migraciones (siglas en inglés </a:t>
            </a:r>
            <a:r>
              <a:rPr lang="es-PY" sz="1600" dirty="0" smtClean="0">
                <a:latin typeface="Arial" pitchFamily="34" charset="0"/>
                <a:cs typeface="Arial" pitchFamily="34" charset="0"/>
              </a:rPr>
              <a:t>ABC), </a:t>
            </a:r>
            <a:r>
              <a:rPr lang="es-PY" sz="1600" dirty="0">
                <a:latin typeface="Arial" pitchFamily="34" charset="0"/>
                <a:cs typeface="Arial" pitchFamily="34" charset="0"/>
              </a:rPr>
              <a:t>Sistema MIDAS (</a:t>
            </a:r>
            <a:r>
              <a:rPr lang="es-PY" sz="1600" dirty="0" err="1">
                <a:latin typeface="Arial" pitchFamily="34" charset="0"/>
                <a:cs typeface="Arial" pitchFamily="34" charset="0"/>
              </a:rPr>
              <a:t>Migration</a:t>
            </a:r>
            <a:r>
              <a:rPr lang="es-PY" sz="1600" dirty="0">
                <a:latin typeface="Arial" pitchFamily="34" charset="0"/>
                <a:cs typeface="Arial" pitchFamily="34" charset="0"/>
              </a:rPr>
              <a:t> </a:t>
            </a:r>
            <a:r>
              <a:rPr lang="es-PY" sz="1600" dirty="0" err="1">
                <a:latin typeface="Arial" pitchFamily="34" charset="0"/>
                <a:cs typeface="Arial" pitchFamily="34" charset="0"/>
              </a:rPr>
              <a:t>Information</a:t>
            </a:r>
            <a:r>
              <a:rPr lang="es-PY" sz="1600" dirty="0">
                <a:latin typeface="Arial" pitchFamily="34" charset="0"/>
                <a:cs typeface="Arial" pitchFamily="34" charset="0"/>
              </a:rPr>
              <a:t> and Data </a:t>
            </a:r>
            <a:r>
              <a:rPr lang="es-PY" sz="1600" dirty="0" err="1">
                <a:latin typeface="Arial" pitchFamily="34" charset="0"/>
                <a:cs typeface="Arial" pitchFamily="34" charset="0"/>
              </a:rPr>
              <a:t>System</a:t>
            </a:r>
            <a:r>
              <a:rPr lang="es-PY" sz="1600" dirty="0" smtClean="0">
                <a:latin typeface="Arial" pitchFamily="34" charset="0"/>
                <a:cs typeface="Arial" pitchFamily="34" charset="0"/>
              </a:rPr>
              <a:t>).</a:t>
            </a:r>
          </a:p>
          <a:p>
            <a:pPr marL="457200" lvl="0" indent="-457200" algn="just">
              <a:buFont typeface="+mj-lt"/>
              <a:buAutoNum type="arabicPeriod"/>
            </a:pPr>
            <a:r>
              <a:rPr lang="es-PY" sz="1600" dirty="0" smtClean="0">
                <a:latin typeface="Arial" pitchFamily="34" charset="0"/>
                <a:cs typeface="Arial" pitchFamily="34" charset="0"/>
              </a:rPr>
              <a:t>Amenazas </a:t>
            </a:r>
            <a:r>
              <a:rPr lang="es-PY" sz="1600" dirty="0">
                <a:latin typeface="Arial" pitchFamily="34" charset="0"/>
                <a:cs typeface="Arial" pitchFamily="34" charset="0"/>
              </a:rPr>
              <a:t>globales de fraudes, esfuerzos de prevención contra el </a:t>
            </a:r>
            <a:r>
              <a:rPr lang="es-PY" sz="1600" dirty="0" smtClean="0">
                <a:latin typeface="Arial" pitchFamily="34" charset="0"/>
                <a:cs typeface="Arial" pitchFamily="34" charset="0"/>
              </a:rPr>
              <a:t>terrorismo.</a:t>
            </a:r>
          </a:p>
          <a:p>
            <a:pPr marL="457200" lvl="0" indent="-457200" algn="just">
              <a:buFont typeface="+mj-lt"/>
              <a:buAutoNum type="arabicPeriod"/>
            </a:pPr>
            <a:r>
              <a:rPr lang="es-PY" sz="1600" dirty="0" smtClean="0">
                <a:latin typeface="Arial" pitchFamily="34" charset="0"/>
                <a:cs typeface="Arial" pitchFamily="34" charset="0"/>
              </a:rPr>
              <a:t>Las </a:t>
            </a:r>
            <a:r>
              <a:rPr lang="es-PY" sz="1600" dirty="0">
                <a:latin typeface="Arial" pitchFamily="34" charset="0"/>
                <a:cs typeface="Arial" pitchFamily="34" charset="0"/>
              </a:rPr>
              <a:t>presentaciones realizadas por los expositores pueden ser obtenidas en el siguiente enlace </a:t>
            </a:r>
            <a:r>
              <a:rPr lang="es-PY" sz="1600" dirty="0" smtClean="0">
                <a:latin typeface="Arial" pitchFamily="34" charset="0"/>
                <a:cs typeface="Arial" pitchFamily="34" charset="0"/>
              </a:rPr>
              <a:t>web: </a:t>
            </a:r>
          </a:p>
          <a:p>
            <a:pPr marL="548640" lvl="2" indent="0" algn="just">
              <a:buNone/>
            </a:pPr>
            <a:r>
              <a:rPr lang="es-PY" u="sng" dirty="0" smtClean="0">
                <a:latin typeface="Arial" pitchFamily="34" charset="0"/>
                <a:cs typeface="Arial" pitchFamily="34" charset="0"/>
                <a:hlinkClick r:id="rId2"/>
              </a:rPr>
              <a:t>http</a:t>
            </a:r>
            <a:r>
              <a:rPr lang="es-PY" u="sng" dirty="0">
                <a:latin typeface="Arial" pitchFamily="34" charset="0"/>
                <a:cs typeface="Arial" pitchFamily="34" charset="0"/>
                <a:hlinkClick r:id="rId2"/>
              </a:rPr>
              <a:t>://</a:t>
            </a:r>
            <a:r>
              <a:rPr lang="es-PY" u="sng" dirty="0" smtClean="0">
                <a:latin typeface="Arial" pitchFamily="34" charset="0"/>
                <a:cs typeface="Arial" pitchFamily="34" charset="0"/>
                <a:hlinkClick r:id="rId2"/>
              </a:rPr>
              <a:t>www.icao.int/Meetings/icaotrip-Iran-2016/Pages/Presentations.aspx</a:t>
            </a:r>
            <a:r>
              <a:rPr lang="es-PY" u="sng" dirty="0" smtClean="0">
                <a:latin typeface="Arial" pitchFamily="34" charset="0"/>
                <a:cs typeface="Arial" pitchFamily="34" charset="0"/>
              </a:rPr>
              <a:t> </a:t>
            </a:r>
            <a:endParaRPr lang="es-PY" dirty="0" smtClean="0">
              <a:latin typeface="Arial" pitchFamily="34" charset="0"/>
              <a:cs typeface="Arial" pitchFamily="34" charset="0"/>
            </a:endParaRPr>
          </a:p>
          <a:p>
            <a:pPr marL="548640" lvl="2" indent="0">
              <a:buNone/>
            </a:pPr>
            <a:r>
              <a:rPr lang="es-PY" u="sng" dirty="0" smtClean="0">
                <a:latin typeface="Arial" pitchFamily="34" charset="0"/>
                <a:cs typeface="Arial" pitchFamily="34" charset="0"/>
                <a:hlinkClick r:id="rId3"/>
              </a:rPr>
              <a:t>http://www.icao.int/Meetings/mrtd-symposium-2015/Pages/Presentations.aspx</a:t>
            </a:r>
            <a:endParaRPr lang="es-PY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3654247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315370" y="240036"/>
            <a:ext cx="5126213" cy="1975130"/>
          </a:xfrm>
        </p:spPr>
        <p:txBody>
          <a:bodyPr>
            <a:normAutofit/>
          </a:bodyPr>
          <a:lstStyle/>
          <a:p>
            <a:r>
              <a:rPr lang="es-PY" sz="40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PASAPORTES EXPEDIDOS EN EL M.R.E.</a:t>
            </a:r>
            <a:r>
              <a:rPr lang="es-PY" sz="4000" dirty="0" smtClean="0">
                <a:latin typeface="Arial Black" panose="020B0A04020102020204" pitchFamily="34" charset="0"/>
              </a:rPr>
              <a:t> </a:t>
            </a:r>
            <a:endParaRPr lang="es-PY" sz="4000" dirty="0">
              <a:latin typeface="Arial Black" panose="020B0A04020102020204" pitchFamily="34" charset="0"/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522304" y="3537581"/>
            <a:ext cx="10114849" cy="2882537"/>
          </a:xfrm>
        </p:spPr>
        <p:txBody>
          <a:bodyPr>
            <a:normAutofit fontScale="62500" lnSpcReduction="2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s-PY" sz="3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CONVENCION DE VIENA SOBRE RELACIONES CONSULARES</a:t>
            </a:r>
            <a:r>
              <a:rPr lang="es-PY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>
              <a:buFont typeface="Wingdings" panose="05000000000000000000" pitchFamily="2" charset="2"/>
              <a:buChar char="Ø"/>
            </a:pPr>
            <a:endParaRPr lang="es-PY" sz="3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s-PY" sz="3800" b="1" dirty="0">
                <a:latin typeface="Arial" panose="020B0604020202020204" pitchFamily="34" charset="0"/>
                <a:cs typeface="Arial" panose="020B0604020202020204" pitchFamily="34" charset="0"/>
              </a:rPr>
              <a:t>Decreto No. 11.345 </a:t>
            </a:r>
            <a:r>
              <a:rPr lang="es-PY" sz="3800" dirty="0">
                <a:latin typeface="Arial" panose="020B0604020202020204" pitchFamily="34" charset="0"/>
                <a:cs typeface="Arial" panose="020B0604020202020204" pitchFamily="34" charset="0"/>
              </a:rPr>
              <a:t>de fecha 4 de julio de 2013.</a:t>
            </a:r>
          </a:p>
          <a:p>
            <a:pPr>
              <a:buFont typeface="Wingdings" panose="05000000000000000000" pitchFamily="2" charset="2"/>
              <a:buChar char="Ø"/>
            </a:pPr>
            <a:endParaRPr lang="es-PY" sz="3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s-PY" sz="3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Resolución No. 924 </a:t>
            </a:r>
            <a:r>
              <a:rPr lang="es-PY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de fecha 3 de setiembre de 2013.</a:t>
            </a:r>
          </a:p>
          <a:p>
            <a:pPr>
              <a:buFont typeface="Wingdings" panose="05000000000000000000" pitchFamily="2" charset="2"/>
              <a:buChar char="Ø"/>
            </a:pPr>
            <a:endParaRPr lang="es-PY" sz="3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s-PY" sz="3800" b="1" dirty="0">
                <a:latin typeface="Arial" panose="020B0604020202020204" pitchFamily="34" charset="0"/>
                <a:cs typeface="Arial" panose="020B0604020202020204" pitchFamily="34" charset="0"/>
              </a:rPr>
              <a:t>Resolución No. </a:t>
            </a:r>
            <a:r>
              <a:rPr lang="es-PY" sz="3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540 </a:t>
            </a:r>
            <a:r>
              <a:rPr lang="es-PY" sz="3800" dirty="0">
                <a:latin typeface="Arial" panose="020B0604020202020204" pitchFamily="34" charset="0"/>
                <a:cs typeface="Arial" panose="020B0604020202020204" pitchFamily="34" charset="0"/>
              </a:rPr>
              <a:t>de fecha </a:t>
            </a:r>
            <a:r>
              <a:rPr lang="es-PY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22 </a:t>
            </a:r>
            <a:r>
              <a:rPr lang="es-PY" sz="3800" dirty="0">
                <a:latin typeface="Arial" panose="020B0604020202020204" pitchFamily="34" charset="0"/>
                <a:cs typeface="Arial" panose="020B0604020202020204" pitchFamily="34" charset="0"/>
              </a:rPr>
              <a:t>de </a:t>
            </a:r>
            <a:r>
              <a:rPr lang="es-PY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junio </a:t>
            </a:r>
            <a:r>
              <a:rPr lang="es-PY" sz="3800" dirty="0">
                <a:latin typeface="Arial" panose="020B0604020202020204" pitchFamily="34" charset="0"/>
                <a:cs typeface="Arial" panose="020B0604020202020204" pitchFamily="34" charset="0"/>
              </a:rPr>
              <a:t>de </a:t>
            </a:r>
            <a:r>
              <a:rPr lang="es-PY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2016.</a:t>
            </a:r>
            <a:endParaRPr lang="es-PY" sz="3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endParaRPr lang="es-PY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endParaRPr lang="es-PY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ítulo 1"/>
          <p:cNvSpPr txBox="1">
            <a:spLocks/>
          </p:cNvSpPr>
          <p:nvPr/>
        </p:nvSpPr>
        <p:spPr>
          <a:xfrm>
            <a:off x="716925" y="1799448"/>
            <a:ext cx="11655379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kern="1200" cap="all" baseline="0">
                <a:blipFill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latin typeface="+mj-lt"/>
                <a:ea typeface="+mj-ea"/>
                <a:cs typeface="+mj-cs"/>
              </a:defRPr>
            </a:lvl1pPr>
          </a:lstStyle>
          <a:p>
            <a:endParaRPr lang="es-PY" sz="3600" dirty="0" smtClean="0"/>
          </a:p>
          <a:p>
            <a:r>
              <a:rPr lang="es-PY" sz="3600" dirty="0" smtClean="0">
                <a:latin typeface="Arial Black" panose="020B0A04020102020204" pitchFamily="34" charset="0"/>
              </a:rPr>
              <a:t>REGLAMENTACIONES VIGENTES:</a:t>
            </a:r>
            <a:endParaRPr lang="es-PY" sz="3600" dirty="0">
              <a:latin typeface="Arial Black" panose="020B0A04020102020204" pitchFamily="34" charset="0"/>
            </a:endParaRPr>
          </a:p>
        </p:txBody>
      </p:sp>
      <p:pic>
        <p:nvPicPr>
          <p:cNvPr id="5" name="Imagen 1" descr="http://2.bp.blogspot.com/-qvQvEfm0gsM/VjZ_8SfoK-I/AAAAAAAAAC8/ifdVrYT2ChY/s1600/Paraguayos%2Bmorosos%2Bno%2Bpodran%2Bsalir%2Bdel%2Bpai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5794" y="127163"/>
            <a:ext cx="3721359" cy="2088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9709794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48479" y="3172966"/>
            <a:ext cx="3509468" cy="599847"/>
          </a:xfrm>
        </p:spPr>
        <p:txBody>
          <a:bodyPr>
            <a:normAutofit fontScale="90000"/>
          </a:bodyPr>
          <a:lstStyle/>
          <a:p>
            <a:r>
              <a:rPr lang="es-PY" sz="33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TIPOS DE PASAPORTES</a:t>
            </a:r>
            <a:r>
              <a:rPr lang="es-PY" sz="3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:</a:t>
            </a:r>
            <a:endParaRPr lang="es-PY" sz="33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1288" y="192023"/>
            <a:ext cx="1487924" cy="2114305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4457" y="169463"/>
            <a:ext cx="1498883" cy="2114305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6464" y="3971273"/>
            <a:ext cx="1559271" cy="2239762"/>
          </a:xfrm>
          <a:prstGeom prst="rect">
            <a:avLst/>
          </a:prstGeom>
        </p:spPr>
      </p:pic>
      <p:sp>
        <p:nvSpPr>
          <p:cNvPr id="7" name="Título 1"/>
          <p:cNvSpPr txBox="1">
            <a:spLocks/>
          </p:cNvSpPr>
          <p:nvPr/>
        </p:nvSpPr>
        <p:spPr>
          <a:xfrm>
            <a:off x="440443" y="4891632"/>
            <a:ext cx="3768201" cy="9111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kern="1200" cap="all" baseline="0">
                <a:blipFill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latin typeface="+mj-lt"/>
                <a:ea typeface="+mj-ea"/>
                <a:cs typeface="+mj-cs"/>
              </a:defRPr>
            </a:lvl1pPr>
          </a:lstStyle>
          <a:p>
            <a:r>
              <a:rPr lang="es-PY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PASAPORTES NO CONVENCIONALES</a:t>
            </a:r>
            <a:endParaRPr lang="es-PY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9" name="Título 1"/>
          <p:cNvSpPr txBox="1">
            <a:spLocks/>
          </p:cNvSpPr>
          <p:nvPr/>
        </p:nvSpPr>
        <p:spPr>
          <a:xfrm>
            <a:off x="266101" y="726092"/>
            <a:ext cx="4002312" cy="125831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kern="1200" cap="all" baseline="0">
                <a:blipFill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latin typeface="+mj-lt"/>
                <a:ea typeface="+mj-ea"/>
                <a:cs typeface="+mj-cs"/>
              </a:defRPr>
            </a:lvl1pPr>
          </a:lstStyle>
          <a:p>
            <a:r>
              <a:rPr lang="es-PY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PASAPORTES PRINCIPALES</a:t>
            </a:r>
            <a:endParaRPr lang="es-PY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6779" y="169463"/>
            <a:ext cx="1500653" cy="2159426"/>
          </a:xfrm>
          <a:prstGeom prst="rect">
            <a:avLst/>
          </a:prstGeom>
        </p:spPr>
      </p:pic>
      <p:sp>
        <p:nvSpPr>
          <p:cNvPr id="10" name="Rectángulo 9"/>
          <p:cNvSpPr/>
          <p:nvPr/>
        </p:nvSpPr>
        <p:spPr>
          <a:xfrm>
            <a:off x="7426395" y="2271793"/>
            <a:ext cx="232660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PY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Pasaporte </a:t>
            </a:r>
            <a:r>
              <a:rPr lang="es-PY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Diplomático</a:t>
            </a:r>
          </a:p>
          <a:p>
            <a:r>
              <a:rPr lang="es-PY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</a:t>
            </a:r>
            <a:r>
              <a:rPr lang="es-PY" dirty="0">
                <a:latin typeface="Times New Roman" panose="02020603050405020304" pitchFamily="18" charset="0"/>
                <a:ea typeface="Times New Roman" panose="02020603050405020304" pitchFamily="18" charset="0"/>
              </a:rPr>
              <a:t>para las Altas Autoridades del país</a:t>
            </a:r>
            <a:r>
              <a:rPr lang="es-PY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).</a:t>
            </a:r>
          </a:p>
          <a:p>
            <a:r>
              <a:rPr lang="es-PY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Color negro.</a:t>
            </a:r>
            <a:endParaRPr lang="es-PY" dirty="0"/>
          </a:p>
        </p:txBody>
      </p:sp>
      <p:sp>
        <p:nvSpPr>
          <p:cNvPr id="11" name="Flecha derecha 10"/>
          <p:cNvSpPr/>
          <p:nvPr/>
        </p:nvSpPr>
        <p:spPr>
          <a:xfrm>
            <a:off x="3822192" y="851113"/>
            <a:ext cx="1335885" cy="90293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Y"/>
          </a:p>
        </p:txBody>
      </p:sp>
      <p:sp>
        <p:nvSpPr>
          <p:cNvPr id="12" name="Flecha derecha 11"/>
          <p:cNvSpPr/>
          <p:nvPr/>
        </p:nvSpPr>
        <p:spPr>
          <a:xfrm>
            <a:off x="4142232" y="4891632"/>
            <a:ext cx="1015845" cy="82336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Y"/>
          </a:p>
        </p:txBody>
      </p:sp>
      <p:sp>
        <p:nvSpPr>
          <p:cNvPr id="13" name="Rectángulo 12"/>
          <p:cNvSpPr/>
          <p:nvPr/>
        </p:nvSpPr>
        <p:spPr>
          <a:xfrm>
            <a:off x="4357059" y="2306328"/>
            <a:ext cx="30693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PY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Pasaporte Oficial</a:t>
            </a:r>
            <a:r>
              <a:rPr lang="es-PY" dirty="0">
                <a:latin typeface="Times New Roman" panose="02020603050405020304" pitchFamily="18" charset="0"/>
                <a:ea typeface="Times New Roman" panose="02020603050405020304" pitchFamily="18" charset="0"/>
              </a:rPr>
              <a:t> (para las personas que por la naturaleza de sus funciones o la Misión Oficial encomendada, deban viajar al extranjero) de color </a:t>
            </a:r>
            <a:r>
              <a:rPr lang="es-PY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bordó. </a:t>
            </a:r>
            <a:endParaRPr lang="es-PY" dirty="0"/>
          </a:p>
        </p:txBody>
      </p:sp>
      <p:sp>
        <p:nvSpPr>
          <p:cNvPr id="14" name="Rectángulo 13"/>
          <p:cNvSpPr/>
          <p:nvPr/>
        </p:nvSpPr>
        <p:spPr>
          <a:xfrm>
            <a:off x="9698136" y="2357440"/>
            <a:ext cx="262956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PY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Pasaporte Consular</a:t>
            </a:r>
            <a:r>
              <a:rPr lang="es-PY" dirty="0">
                <a:latin typeface="Times New Roman" panose="02020603050405020304" pitchFamily="18" charset="0"/>
                <a:ea typeface="Times New Roman" panose="02020603050405020304" pitchFamily="18" charset="0"/>
              </a:rPr>
              <a:t> (para los compatriotas residentes en el exterior que lo necesiten</a:t>
            </a:r>
            <a:r>
              <a:rPr lang="es-PY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). Color </a:t>
            </a:r>
            <a:r>
              <a:rPr lang="es-PY" dirty="0">
                <a:latin typeface="Times New Roman" panose="02020603050405020304" pitchFamily="18" charset="0"/>
                <a:ea typeface="Times New Roman" panose="02020603050405020304" pitchFamily="18" charset="0"/>
              </a:rPr>
              <a:t>azul.</a:t>
            </a:r>
            <a:endParaRPr lang="es-PY" dirty="0"/>
          </a:p>
        </p:txBody>
      </p:sp>
      <p:sp>
        <p:nvSpPr>
          <p:cNvPr id="15" name="Rectángulo 14"/>
          <p:cNvSpPr/>
          <p:nvPr/>
        </p:nvSpPr>
        <p:spPr>
          <a:xfrm>
            <a:off x="4611105" y="621103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PY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Pasaporte </a:t>
            </a:r>
            <a:r>
              <a:rPr lang="es-PY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de Emergencia</a:t>
            </a:r>
            <a:endParaRPr lang="es-PY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s-PY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(llenado a mano). Color azul.</a:t>
            </a:r>
            <a:endParaRPr lang="es-PY" dirty="0"/>
          </a:p>
        </p:txBody>
      </p:sp>
      <p:sp>
        <p:nvSpPr>
          <p:cNvPr id="16" name="Rectángulo 15"/>
          <p:cNvSpPr/>
          <p:nvPr/>
        </p:nvSpPr>
        <p:spPr>
          <a:xfrm>
            <a:off x="9863952" y="4479270"/>
            <a:ext cx="217563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PY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Pasaporte </a:t>
            </a:r>
            <a:r>
              <a:rPr lang="es-PY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Provisorio</a:t>
            </a:r>
            <a:endParaRPr lang="es-PY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s-PY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(ex Salvoconducto). Llenado a mano y puede ser doblado.</a:t>
            </a:r>
            <a:endParaRPr lang="es-PY" dirty="0"/>
          </a:p>
        </p:txBody>
      </p:sp>
    </p:spTree>
    <p:extLst>
      <p:ext uri="{BB962C8B-B14F-4D97-AF65-F5344CB8AC3E}">
        <p14:creationId xmlns:p14="http://schemas.microsoft.com/office/powerpoint/2010/main" val="1308292518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9" grpId="0"/>
      <p:bldP spid="10" grpId="0"/>
      <p:bldP spid="11" grpId="0" animBg="1"/>
      <p:bldP spid="12" grpId="0" animBg="1"/>
      <p:bldP spid="13" grpId="0"/>
      <p:bldP spid="14" grpId="0"/>
      <p:bldP spid="15" grpId="0"/>
      <p:bldP spid="16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ipo de madera">
  <a:themeElements>
    <a:clrScheme name="Wood Type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Wood Type">
      <a:majorFont>
        <a:latin typeface="Rockwell Condensed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Wood Type" id="{7ACABC62-BF99-48CF-A9DC-4DB89C7B13DC}" vid="{142A1326-48AB-42A9-8428-CB14AA3017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TM03090434[[fn=Madera]]</Template>
  <TotalTime>3605</TotalTime>
  <Words>1297</Words>
  <Application>Microsoft Office PowerPoint</Application>
  <PresentationFormat>Personalizado</PresentationFormat>
  <Paragraphs>122</Paragraphs>
  <Slides>16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16</vt:i4>
      </vt:variant>
    </vt:vector>
  </HeadingPairs>
  <TitlesOfParts>
    <vt:vector size="17" baseType="lpstr">
      <vt:lpstr>Tipo de madera</vt:lpstr>
      <vt:lpstr>Participacion en seminarios de la oaci E IMPLEMENTACIÓN DE pasaportes electrónicos Expedidos en la cancillería nacional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OTROS TEMAS DESTACADOS</vt:lpstr>
      <vt:lpstr>PASAPORTES EXPEDIDOS EN EL M.R.E. </vt:lpstr>
      <vt:lpstr>TIPOS DE PASAPORTES:</vt:lpstr>
      <vt:lpstr>PASAPORTE ELECTRONICO M.R.E</vt:lpstr>
      <vt:lpstr>PASAPORTE ELECTRONICO M.R.E.</vt:lpstr>
      <vt:lpstr>PASAPORTE ELECTRONICO M.R.E.</vt:lpstr>
      <vt:lpstr>PASAPORTE ELECTRONICO: características de seguridad</vt:lpstr>
      <vt:lpstr>PASAPORTE ELECTRONICO: características de seguridad</vt:lpstr>
      <vt:lpstr>Presentación de PowerPoint</vt:lpstr>
      <vt:lpstr>MUCHAS GRACIAS POR LA ATENCIÓN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DIRECCION DE PASAPORTES Y SERVICIOS CONSULARES</dc:title>
  <dc:creator>Rube Palm</dc:creator>
  <cp:lastModifiedBy>Rubén Darío Benítez Palma</cp:lastModifiedBy>
  <cp:revision>199</cp:revision>
  <cp:lastPrinted>2016-07-25T19:08:23Z</cp:lastPrinted>
  <dcterms:created xsi:type="dcterms:W3CDTF">2016-03-13T15:24:19Z</dcterms:created>
  <dcterms:modified xsi:type="dcterms:W3CDTF">2016-07-27T13:21:56Z</dcterms:modified>
</cp:coreProperties>
</file>